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Nunito Bold" charset="1" panose="00000000000000000000"/>
      <p:regular r:id="rId15"/>
    </p:embeddedFont>
    <p:embeddedFont>
      <p:font typeface="Quicksand Bold" charset="1" panose="00000000000000000000"/>
      <p:regular r:id="rId16"/>
    </p:embeddedFont>
    <p:embeddedFont>
      <p:font typeface="Nunito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Masters/notesMaster1.xml" Type="http://schemas.openxmlformats.org/officeDocument/2006/relationships/notesMaster"/><Relationship Id="rId19" Target="theme/theme2.xml" Type="http://schemas.openxmlformats.org/officeDocument/2006/relationships/theme"/><Relationship Id="rId2" Target="presProps.xml" Type="http://schemas.openxmlformats.org/officeDocument/2006/relationships/presProps"/><Relationship Id="rId20" Target="notesSlides/notesSlide1.xml" Type="http://schemas.openxmlformats.org/officeDocument/2006/relationships/notesSlide"/><Relationship Id="rId21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https://alena.com/learn/how-common-is-social-anxiety#:~:text=But%20if%20we%20apply%20the,anxiety%20disorder%20in%20the%20UK." TargetMode="External" Type="http://schemas.openxmlformats.org/officeDocument/2006/relationships/hyperlink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0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0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9.png" Type="http://schemas.openxmlformats.org/officeDocument/2006/relationships/image"/><Relationship Id="rId7" Target="../media/image10.png" Type="http://schemas.openxmlformats.org/officeDocument/2006/relationships/image"/><Relationship Id="rId8" Target="../media/image2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png" Type="http://schemas.openxmlformats.org/officeDocument/2006/relationships/image"/><Relationship Id="rId13" Target="../media/image24.png" Type="http://schemas.openxmlformats.org/officeDocument/2006/relationships/image"/><Relationship Id="rId14" Target="../media/image25.png" Type="http://schemas.openxmlformats.org/officeDocument/2006/relationships/image"/><Relationship Id="rId15" Target="../media/image26.sv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13" Target="../media/image30.pn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9.png" Type="http://schemas.openxmlformats.org/officeDocument/2006/relationships/image"/><Relationship Id="rId7" Target="../media/image10.png" Type="http://schemas.openxmlformats.org/officeDocument/2006/relationships/image"/><Relationship Id="rId8" Target="../media/image3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12" Target="../media/image3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0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3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60960" y="-5922333"/>
            <a:ext cx="10600352" cy="9487315"/>
          </a:xfrm>
          <a:custGeom>
            <a:avLst/>
            <a:gdLst/>
            <a:ahLst/>
            <a:cxnLst/>
            <a:rect r="r" b="b" t="t" l="l"/>
            <a:pathLst>
              <a:path h="9487315" w="10600352">
                <a:moveTo>
                  <a:pt x="0" y="0"/>
                </a:moveTo>
                <a:lnTo>
                  <a:pt x="10600352" y="0"/>
                </a:lnTo>
                <a:lnTo>
                  <a:pt x="10600352" y="9487315"/>
                </a:lnTo>
                <a:lnTo>
                  <a:pt x="0" y="9487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48608" y="-5944295"/>
            <a:ext cx="10600352" cy="9487315"/>
          </a:xfrm>
          <a:custGeom>
            <a:avLst/>
            <a:gdLst/>
            <a:ahLst/>
            <a:cxnLst/>
            <a:rect r="r" b="b" t="t" l="l"/>
            <a:pathLst>
              <a:path h="9487315" w="10600352">
                <a:moveTo>
                  <a:pt x="0" y="0"/>
                </a:moveTo>
                <a:lnTo>
                  <a:pt x="10600352" y="0"/>
                </a:lnTo>
                <a:lnTo>
                  <a:pt x="10600352" y="9487316"/>
                </a:lnTo>
                <a:lnTo>
                  <a:pt x="0" y="9487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130811" y="1028700"/>
            <a:ext cx="14026377" cy="7675208"/>
            <a:chOff x="0" y="0"/>
            <a:chExt cx="3694190" cy="202145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94190" cy="2021454"/>
            </a:xfrm>
            <a:custGeom>
              <a:avLst/>
              <a:gdLst/>
              <a:ahLst/>
              <a:cxnLst/>
              <a:rect r="r" b="b" t="t" l="l"/>
              <a:pathLst>
                <a:path h="2021454" w="3694190">
                  <a:moveTo>
                    <a:pt x="28150" y="0"/>
                  </a:moveTo>
                  <a:lnTo>
                    <a:pt x="3666040" y="0"/>
                  </a:lnTo>
                  <a:cubicBezTo>
                    <a:pt x="3673506" y="0"/>
                    <a:pt x="3680666" y="2966"/>
                    <a:pt x="3685945" y="8245"/>
                  </a:cubicBezTo>
                  <a:cubicBezTo>
                    <a:pt x="3691224" y="13524"/>
                    <a:pt x="3694190" y="20684"/>
                    <a:pt x="3694190" y="28150"/>
                  </a:cubicBezTo>
                  <a:lnTo>
                    <a:pt x="3694190" y="1993304"/>
                  </a:lnTo>
                  <a:cubicBezTo>
                    <a:pt x="3694190" y="2000770"/>
                    <a:pt x="3691224" y="2007930"/>
                    <a:pt x="3685945" y="2013209"/>
                  </a:cubicBezTo>
                  <a:cubicBezTo>
                    <a:pt x="3680666" y="2018488"/>
                    <a:pt x="3673506" y="2021454"/>
                    <a:pt x="3666040" y="2021454"/>
                  </a:cubicBezTo>
                  <a:lnTo>
                    <a:pt x="28150" y="2021454"/>
                  </a:lnTo>
                  <a:cubicBezTo>
                    <a:pt x="20684" y="2021454"/>
                    <a:pt x="13524" y="2018488"/>
                    <a:pt x="8245" y="2013209"/>
                  </a:cubicBezTo>
                  <a:cubicBezTo>
                    <a:pt x="2966" y="2007930"/>
                    <a:pt x="0" y="2000770"/>
                    <a:pt x="0" y="1993304"/>
                  </a:cubicBezTo>
                  <a:lnTo>
                    <a:pt x="0" y="28150"/>
                  </a:lnTo>
                  <a:cubicBezTo>
                    <a:pt x="0" y="20684"/>
                    <a:pt x="2966" y="13524"/>
                    <a:pt x="8245" y="8245"/>
                  </a:cubicBezTo>
                  <a:cubicBezTo>
                    <a:pt x="13524" y="2966"/>
                    <a:pt x="20684" y="0"/>
                    <a:pt x="2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694190" cy="2059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948608" y="6590339"/>
            <a:ext cx="7030343" cy="1107037"/>
            <a:chOff x="0" y="0"/>
            <a:chExt cx="1851613" cy="2915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1613" cy="291565"/>
            </a:xfrm>
            <a:custGeom>
              <a:avLst/>
              <a:gdLst/>
              <a:ahLst/>
              <a:cxnLst/>
              <a:rect r="r" b="b" t="t" l="l"/>
              <a:pathLst>
                <a:path h="291565" w="1851613">
                  <a:moveTo>
                    <a:pt x="56162" y="0"/>
                  </a:moveTo>
                  <a:lnTo>
                    <a:pt x="1795451" y="0"/>
                  </a:lnTo>
                  <a:cubicBezTo>
                    <a:pt x="1810346" y="0"/>
                    <a:pt x="1824631" y="5917"/>
                    <a:pt x="1835164" y="16449"/>
                  </a:cubicBezTo>
                  <a:cubicBezTo>
                    <a:pt x="1845696" y="26982"/>
                    <a:pt x="1851613" y="41267"/>
                    <a:pt x="1851613" y="56162"/>
                  </a:cubicBezTo>
                  <a:lnTo>
                    <a:pt x="1851613" y="235403"/>
                  </a:lnTo>
                  <a:cubicBezTo>
                    <a:pt x="1851613" y="266421"/>
                    <a:pt x="1826468" y="291565"/>
                    <a:pt x="1795451" y="291565"/>
                  </a:cubicBezTo>
                  <a:lnTo>
                    <a:pt x="56162" y="291565"/>
                  </a:lnTo>
                  <a:cubicBezTo>
                    <a:pt x="25145" y="291565"/>
                    <a:pt x="0" y="266421"/>
                    <a:pt x="0" y="235403"/>
                  </a:cubicBezTo>
                  <a:lnTo>
                    <a:pt x="0" y="56162"/>
                  </a:lnTo>
                  <a:cubicBezTo>
                    <a:pt x="0" y="25145"/>
                    <a:pt x="25145" y="0"/>
                    <a:pt x="56162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851613" cy="3487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b="true" sz="3200">
                  <a:solidFill>
                    <a:srgbClr val="15006D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Let’s break the ice!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true" rot="3364319">
            <a:off x="17822019" y="4326371"/>
            <a:ext cx="709799" cy="1309391"/>
          </a:xfrm>
          <a:custGeom>
            <a:avLst/>
            <a:gdLst/>
            <a:ahLst/>
            <a:cxnLst/>
            <a:rect r="r" b="b" t="t" l="l"/>
            <a:pathLst>
              <a:path h="1309391" w="709799">
                <a:moveTo>
                  <a:pt x="0" y="1309391"/>
                </a:moveTo>
                <a:lnTo>
                  <a:pt x="709799" y="1309391"/>
                </a:lnTo>
                <a:lnTo>
                  <a:pt x="709799" y="0"/>
                </a:lnTo>
                <a:lnTo>
                  <a:pt x="0" y="0"/>
                </a:lnTo>
                <a:lnTo>
                  <a:pt x="0" y="13093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6853097">
            <a:off x="1665501" y="142326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620501" y="293608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053962" y="5640960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178460" y="5307232"/>
            <a:ext cx="5540297" cy="5540297"/>
          </a:xfrm>
          <a:custGeom>
            <a:avLst/>
            <a:gdLst/>
            <a:ahLst/>
            <a:cxnLst/>
            <a:rect r="r" b="b" t="t" l="l"/>
            <a:pathLst>
              <a:path h="5540297" w="5540297">
                <a:moveTo>
                  <a:pt x="0" y="0"/>
                </a:moveTo>
                <a:lnTo>
                  <a:pt x="5540296" y="0"/>
                </a:lnTo>
                <a:lnTo>
                  <a:pt x="5540296" y="5540296"/>
                </a:lnTo>
                <a:lnTo>
                  <a:pt x="0" y="55402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053962" y="2536783"/>
            <a:ext cx="10180076" cy="3104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61"/>
              </a:lnSpc>
            </a:pPr>
            <a:r>
              <a:rPr lang="en-US" b="true" sz="1196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SOCIAL ANXIETY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7374864"/>
            <a:ext cx="18678839" cy="3094625"/>
            <a:chOff x="0" y="0"/>
            <a:chExt cx="4919530" cy="8150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815045"/>
            </a:xfrm>
            <a:custGeom>
              <a:avLst/>
              <a:gdLst/>
              <a:ahLst/>
              <a:cxnLst/>
              <a:rect r="r" b="b" t="t" l="l"/>
              <a:pathLst>
                <a:path h="815045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815045"/>
                  </a:lnTo>
                  <a:lnTo>
                    <a:pt x="0" y="815045"/>
                  </a:ln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853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189568"/>
            <a:ext cx="12898160" cy="7920007"/>
            <a:chOff x="0" y="0"/>
            <a:chExt cx="3397046" cy="20859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7046" cy="2085928"/>
            </a:xfrm>
            <a:custGeom>
              <a:avLst/>
              <a:gdLst/>
              <a:ahLst/>
              <a:cxnLst/>
              <a:rect r="r" b="b" t="t" l="l"/>
              <a:pathLst>
                <a:path h="2085928" w="3397046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590080" y="3428892"/>
            <a:ext cx="10785887" cy="1356707"/>
            <a:chOff x="0" y="0"/>
            <a:chExt cx="2524623" cy="31756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true" rot="6925403">
            <a:off x="673800" y="1823939"/>
            <a:ext cx="709799" cy="1309391"/>
          </a:xfrm>
          <a:custGeom>
            <a:avLst/>
            <a:gdLst/>
            <a:ahLst/>
            <a:cxnLst/>
            <a:rect r="r" b="b" t="t" l="l"/>
            <a:pathLst>
              <a:path h="1309391" w="709799">
                <a:moveTo>
                  <a:pt x="0" y="1309391"/>
                </a:moveTo>
                <a:lnTo>
                  <a:pt x="709800" y="1309391"/>
                </a:lnTo>
                <a:lnTo>
                  <a:pt x="709800" y="0"/>
                </a:lnTo>
                <a:lnTo>
                  <a:pt x="0" y="0"/>
                </a:lnTo>
                <a:lnTo>
                  <a:pt x="0" y="130939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63341">
            <a:off x="13939773" y="7664360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590080" y="5207869"/>
            <a:ext cx="10785887" cy="1356707"/>
            <a:chOff x="0" y="0"/>
            <a:chExt cx="2524623" cy="3175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694831" y="1710615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2590080" y="7186198"/>
            <a:ext cx="10785887" cy="1356707"/>
            <a:chOff x="0" y="0"/>
            <a:chExt cx="2524623" cy="31756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772355" y="3619924"/>
            <a:ext cx="984369" cy="988234"/>
            <a:chOff x="0" y="0"/>
            <a:chExt cx="1312492" cy="1317646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5154"/>
              <a:ext cx="1312492" cy="1312492"/>
              <a:chOff x="0" y="0"/>
              <a:chExt cx="812800" cy="8128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5006D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9914" y="0"/>
              <a:ext cx="1292664" cy="1287163"/>
            </a:xfrm>
            <a:custGeom>
              <a:avLst/>
              <a:gdLst/>
              <a:ahLst/>
              <a:cxnLst/>
              <a:rect r="r" b="b" t="t" l="l"/>
              <a:pathLst>
                <a:path h="1287163" w="1292664">
                  <a:moveTo>
                    <a:pt x="0" y="0"/>
                  </a:moveTo>
                  <a:lnTo>
                    <a:pt x="1292664" y="0"/>
                  </a:lnTo>
                  <a:lnTo>
                    <a:pt x="1292664" y="1287163"/>
                  </a:lnTo>
                  <a:lnTo>
                    <a:pt x="0" y="1287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772355" y="5398902"/>
            <a:ext cx="984369" cy="988234"/>
            <a:chOff x="0" y="0"/>
            <a:chExt cx="1312492" cy="1317646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5154"/>
              <a:ext cx="1312492" cy="1312492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5006D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0" id="30"/>
            <p:cNvSpPr/>
            <p:nvPr/>
          </p:nvSpPr>
          <p:spPr>
            <a:xfrm flipH="false" flipV="false" rot="0">
              <a:off x="9914" y="0"/>
              <a:ext cx="1292664" cy="1287163"/>
            </a:xfrm>
            <a:custGeom>
              <a:avLst/>
              <a:gdLst/>
              <a:ahLst/>
              <a:cxnLst/>
              <a:rect r="r" b="b" t="t" l="l"/>
              <a:pathLst>
                <a:path h="1287163" w="1292664">
                  <a:moveTo>
                    <a:pt x="0" y="0"/>
                  </a:moveTo>
                  <a:lnTo>
                    <a:pt x="1292664" y="0"/>
                  </a:lnTo>
                  <a:lnTo>
                    <a:pt x="1292664" y="1287163"/>
                  </a:lnTo>
                  <a:lnTo>
                    <a:pt x="0" y="1287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772355" y="7281575"/>
            <a:ext cx="984369" cy="988234"/>
            <a:chOff x="0" y="0"/>
            <a:chExt cx="1312492" cy="1317646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5154"/>
              <a:ext cx="1312492" cy="1312492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5006D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9914" y="0"/>
              <a:ext cx="1292664" cy="1287163"/>
            </a:xfrm>
            <a:custGeom>
              <a:avLst/>
              <a:gdLst/>
              <a:ahLst/>
              <a:cxnLst/>
              <a:rect r="r" b="b" t="t" l="l"/>
              <a:pathLst>
                <a:path h="1287163" w="1292664">
                  <a:moveTo>
                    <a:pt x="0" y="0"/>
                  </a:moveTo>
                  <a:lnTo>
                    <a:pt x="1292664" y="0"/>
                  </a:lnTo>
                  <a:lnTo>
                    <a:pt x="1292664" y="1287163"/>
                  </a:lnTo>
                  <a:lnTo>
                    <a:pt x="0" y="1287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true" flipV="false" rot="0">
            <a:off x="13316900" y="2906448"/>
            <a:ext cx="5166519" cy="5166519"/>
          </a:xfrm>
          <a:custGeom>
            <a:avLst/>
            <a:gdLst/>
            <a:ahLst/>
            <a:cxnLst/>
            <a:rect r="r" b="b" t="t" l="l"/>
            <a:pathLst>
              <a:path h="5166519" w="5166519">
                <a:moveTo>
                  <a:pt x="5166519" y="0"/>
                </a:moveTo>
                <a:lnTo>
                  <a:pt x="0" y="0"/>
                </a:lnTo>
                <a:lnTo>
                  <a:pt x="0" y="5166519"/>
                </a:lnTo>
                <a:lnTo>
                  <a:pt x="5166519" y="5166519"/>
                </a:lnTo>
                <a:lnTo>
                  <a:pt x="5166519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772355" y="1843965"/>
            <a:ext cx="11603612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IS SOCIAL ANXIETY?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009062" y="3588891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Social anxiety is the fear of being judged, embarrassed, or rejected in social situations.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009062" y="5367869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It’s more than just being shy; it’s a strong, persistent fear that can affect daily life.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009062" y="7342207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b="true" sz="2907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Did you know...</a:t>
            </a: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 over 8 million people in the UK experience social anxiety at some point in their lives*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6415444" y="9683249"/>
            <a:ext cx="1687711" cy="43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17"/>
              </a:lnSpc>
              <a:spcBef>
                <a:spcPct val="0"/>
              </a:spcBef>
            </a:pPr>
            <a:r>
              <a:rPr lang="en-US" sz="2583" u="sng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  <a:hlinkClick r:id="rId11" tooltip="https://alena.com/learn/how-common-is-social-anxiety#:~:text=But%20if%20we%20apply%20the,anxiety%20disorder%20in%20the%20UK."/>
              </a:rPr>
              <a:t>*alena.com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9258300"/>
            <a:ext cx="18678839" cy="1211190"/>
            <a:chOff x="0" y="0"/>
            <a:chExt cx="4919530" cy="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318996"/>
            </a:xfrm>
            <a:custGeom>
              <a:avLst/>
              <a:gdLst/>
              <a:ahLst/>
              <a:cxnLst/>
              <a:rect r="r" b="b" t="t" l="l"/>
              <a:pathLst>
                <a:path h="318996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318996"/>
                  </a:lnTo>
                  <a:lnTo>
                    <a:pt x="0" y="318996"/>
                  </a:ln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3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040844"/>
            <a:ext cx="16230600" cy="8205312"/>
            <a:chOff x="0" y="0"/>
            <a:chExt cx="21640800" cy="109404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267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49"/>
                  </a:lnTo>
                  <a:lnTo>
                    <a:pt x="0" y="10915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445102" y="0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50"/>
                  </a:lnTo>
                  <a:lnTo>
                    <a:pt x="0" y="1091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61469" y="8175218"/>
            <a:ext cx="616778" cy="616778"/>
          </a:xfrm>
          <a:custGeom>
            <a:avLst/>
            <a:gdLst/>
            <a:ahLst/>
            <a:cxnLst/>
            <a:rect r="r" b="b" t="t" l="l"/>
            <a:pathLst>
              <a:path h="616778" w="616778">
                <a:moveTo>
                  <a:pt x="0" y="0"/>
                </a:moveTo>
                <a:lnTo>
                  <a:pt x="616777" y="0"/>
                </a:lnTo>
                <a:lnTo>
                  <a:pt x="616777" y="616778"/>
                </a:lnTo>
                <a:lnTo>
                  <a:pt x="0" y="616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813185" y="1040844"/>
            <a:ext cx="12898160" cy="7920007"/>
            <a:chOff x="0" y="0"/>
            <a:chExt cx="3397046" cy="20859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97046" cy="2085928"/>
            </a:xfrm>
            <a:custGeom>
              <a:avLst/>
              <a:gdLst/>
              <a:ahLst/>
              <a:cxnLst/>
              <a:rect r="r" b="b" t="t" l="l"/>
              <a:pathLst>
                <a:path h="2085928" w="3397046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776443" y="748929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254072" y="3470877"/>
            <a:ext cx="984369" cy="98436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7254072" y="3475065"/>
            <a:ext cx="984369" cy="980180"/>
          </a:xfrm>
          <a:custGeom>
            <a:avLst/>
            <a:gdLst/>
            <a:ahLst/>
            <a:cxnLst/>
            <a:rect r="r" b="b" t="t" l="l"/>
            <a:pathLst>
              <a:path h="980180" w="984369">
                <a:moveTo>
                  <a:pt x="0" y="0"/>
                </a:moveTo>
                <a:lnTo>
                  <a:pt x="984368" y="0"/>
                </a:lnTo>
                <a:lnTo>
                  <a:pt x="984368" y="980180"/>
                </a:lnTo>
                <a:lnTo>
                  <a:pt x="0" y="9801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7254072" y="5268798"/>
            <a:ext cx="984369" cy="984369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7254072" y="5272986"/>
            <a:ext cx="984369" cy="980180"/>
          </a:xfrm>
          <a:custGeom>
            <a:avLst/>
            <a:gdLst/>
            <a:ahLst/>
            <a:cxnLst/>
            <a:rect r="r" b="b" t="t" l="l"/>
            <a:pathLst>
              <a:path h="980180" w="984369">
                <a:moveTo>
                  <a:pt x="0" y="0"/>
                </a:moveTo>
                <a:lnTo>
                  <a:pt x="984368" y="0"/>
                </a:lnTo>
                <a:lnTo>
                  <a:pt x="984368" y="980180"/>
                </a:lnTo>
                <a:lnTo>
                  <a:pt x="0" y="9801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7914387" y="7217402"/>
            <a:ext cx="8246065" cy="1266205"/>
            <a:chOff x="0" y="0"/>
            <a:chExt cx="2068089" cy="31756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68089" cy="317561"/>
            </a:xfrm>
            <a:custGeom>
              <a:avLst/>
              <a:gdLst/>
              <a:ahLst/>
              <a:cxnLst/>
              <a:rect r="r" b="b" t="t" l="l"/>
              <a:pathLst>
                <a:path h="317561" w="2068089">
                  <a:moveTo>
                    <a:pt x="21594" y="0"/>
                  </a:moveTo>
                  <a:lnTo>
                    <a:pt x="2046496" y="0"/>
                  </a:lnTo>
                  <a:cubicBezTo>
                    <a:pt x="2058422" y="0"/>
                    <a:pt x="2068089" y="9668"/>
                    <a:pt x="2068089" y="21594"/>
                  </a:cubicBezTo>
                  <a:lnTo>
                    <a:pt x="2068089" y="295967"/>
                  </a:lnTo>
                  <a:cubicBezTo>
                    <a:pt x="2068089" y="307893"/>
                    <a:pt x="2058422" y="317561"/>
                    <a:pt x="2046496" y="317561"/>
                  </a:cubicBezTo>
                  <a:lnTo>
                    <a:pt x="21594" y="317561"/>
                  </a:lnTo>
                  <a:cubicBezTo>
                    <a:pt x="9668" y="317561"/>
                    <a:pt x="0" y="307893"/>
                    <a:pt x="0" y="295967"/>
                  </a:cubicBezTo>
                  <a:lnTo>
                    <a:pt x="0" y="21594"/>
                  </a:lnTo>
                  <a:cubicBezTo>
                    <a:pt x="0" y="9668"/>
                    <a:pt x="9668" y="0"/>
                    <a:pt x="21594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2068089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4263341">
            <a:off x="16120233" y="6106949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0">
            <a:off x="203424" y="3361921"/>
            <a:ext cx="7710963" cy="7710963"/>
          </a:xfrm>
          <a:custGeom>
            <a:avLst/>
            <a:gdLst/>
            <a:ahLst/>
            <a:cxnLst/>
            <a:rect r="r" b="b" t="t" l="l"/>
            <a:pathLst>
              <a:path h="7710963" w="7710963">
                <a:moveTo>
                  <a:pt x="7710963" y="0"/>
                </a:moveTo>
                <a:lnTo>
                  <a:pt x="0" y="0"/>
                </a:lnTo>
                <a:lnTo>
                  <a:pt x="0" y="7710962"/>
                </a:lnTo>
                <a:lnTo>
                  <a:pt x="7710963" y="7710962"/>
                </a:lnTo>
                <a:lnTo>
                  <a:pt x="7710963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4556840" y="1695241"/>
            <a:ext cx="11603612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HOW DOES IT FEEL INSIDE?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631678" y="3456949"/>
            <a:ext cx="7528774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b="true" sz="2907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Physically,</a:t>
            </a: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 we can experience sweating, trembling, and a rapid heartbeat.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436109" y="5235927"/>
            <a:ext cx="7724343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b="true" sz="2907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Emotionally,</a:t>
            </a: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 we can feel fear, embarrassment and, overwhelming worry.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307540" y="7517918"/>
            <a:ext cx="7514892" cy="598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13"/>
              </a:lnSpc>
              <a:spcBef>
                <a:spcPct val="0"/>
              </a:spcBef>
            </a:pPr>
            <a:r>
              <a:rPr lang="en-US" b="true" sz="3509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What does anxiety feel like for you?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95453" y="1959409"/>
            <a:ext cx="12897094" cy="7298891"/>
            <a:chOff x="0" y="0"/>
            <a:chExt cx="3396765" cy="19223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6766" cy="1922342"/>
            </a:xfrm>
            <a:custGeom>
              <a:avLst/>
              <a:gdLst/>
              <a:ahLst/>
              <a:cxnLst/>
              <a:rect r="r" b="b" t="t" l="l"/>
              <a:pathLst>
                <a:path h="1922342" w="3396766">
                  <a:moveTo>
                    <a:pt x="30614" y="0"/>
                  </a:moveTo>
                  <a:lnTo>
                    <a:pt x="3366151" y="0"/>
                  </a:lnTo>
                  <a:cubicBezTo>
                    <a:pt x="3374270" y="0"/>
                    <a:pt x="3382058" y="3225"/>
                    <a:pt x="3387799" y="8967"/>
                  </a:cubicBezTo>
                  <a:cubicBezTo>
                    <a:pt x="3393540" y="14708"/>
                    <a:pt x="3396766" y="22495"/>
                    <a:pt x="3396766" y="30614"/>
                  </a:cubicBezTo>
                  <a:lnTo>
                    <a:pt x="3396766" y="1891727"/>
                  </a:lnTo>
                  <a:cubicBezTo>
                    <a:pt x="3396766" y="1899847"/>
                    <a:pt x="3393540" y="1907634"/>
                    <a:pt x="3387799" y="1913375"/>
                  </a:cubicBezTo>
                  <a:cubicBezTo>
                    <a:pt x="3382058" y="1919116"/>
                    <a:pt x="3374270" y="1922342"/>
                    <a:pt x="3366151" y="1922342"/>
                  </a:cubicBezTo>
                  <a:lnTo>
                    <a:pt x="30614" y="1922342"/>
                  </a:lnTo>
                  <a:cubicBezTo>
                    <a:pt x="13707" y="1922342"/>
                    <a:pt x="0" y="1908635"/>
                    <a:pt x="0" y="1891727"/>
                  </a:cubicBezTo>
                  <a:lnTo>
                    <a:pt x="0" y="30614"/>
                  </a:lnTo>
                  <a:cubicBezTo>
                    <a:pt x="0" y="13707"/>
                    <a:pt x="13707" y="0"/>
                    <a:pt x="30614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6765" cy="1960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4263341">
            <a:off x="16694020" y="3068126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50"/>
                </a:lnTo>
                <a:lnTo>
                  <a:pt x="0" y="136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945358" y="804241"/>
            <a:ext cx="8397285" cy="2475483"/>
            <a:chOff x="0" y="0"/>
            <a:chExt cx="2211631" cy="6519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1631" cy="651979"/>
            </a:xfrm>
            <a:custGeom>
              <a:avLst/>
              <a:gdLst/>
              <a:ahLst/>
              <a:cxnLst/>
              <a:rect r="r" b="b" t="t" l="l"/>
              <a:pathLst>
                <a:path h="651979" w="2211631">
                  <a:moveTo>
                    <a:pt x="47020" y="0"/>
                  </a:moveTo>
                  <a:lnTo>
                    <a:pt x="2164611" y="0"/>
                  </a:lnTo>
                  <a:cubicBezTo>
                    <a:pt x="2190579" y="0"/>
                    <a:pt x="2211631" y="21051"/>
                    <a:pt x="2211631" y="47020"/>
                  </a:cubicBezTo>
                  <a:lnTo>
                    <a:pt x="2211631" y="604959"/>
                  </a:lnTo>
                  <a:cubicBezTo>
                    <a:pt x="2211631" y="630928"/>
                    <a:pt x="2190579" y="651979"/>
                    <a:pt x="2164611" y="651979"/>
                  </a:cubicBezTo>
                  <a:lnTo>
                    <a:pt x="47020" y="651979"/>
                  </a:lnTo>
                  <a:cubicBezTo>
                    <a:pt x="21051" y="651979"/>
                    <a:pt x="0" y="630928"/>
                    <a:pt x="0" y="604959"/>
                  </a:cubicBezTo>
                  <a:lnTo>
                    <a:pt x="0" y="47020"/>
                  </a:lnTo>
                  <a:cubicBezTo>
                    <a:pt x="0" y="21051"/>
                    <a:pt x="21051" y="0"/>
                    <a:pt x="47020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11631" cy="690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195719" y="3969883"/>
            <a:ext cx="4828555" cy="2071494"/>
            <a:chOff x="0" y="0"/>
            <a:chExt cx="1271718" cy="54557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Avoiding eye contact or conversations.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263726" y="3969883"/>
            <a:ext cx="4828555" cy="2071494"/>
            <a:chOff x="0" y="0"/>
            <a:chExt cx="1271718" cy="54557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Frequently absent from social events.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195719" y="6297705"/>
            <a:ext cx="4828555" cy="2071494"/>
            <a:chOff x="0" y="0"/>
            <a:chExt cx="1271718" cy="54557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Overly concerned about what others think.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263726" y="6297705"/>
            <a:ext cx="4828555" cy="2071494"/>
            <a:chOff x="0" y="0"/>
            <a:chExt cx="1271718" cy="54557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 Nervous, quiet, or withdrawn in group </a:t>
              </a:r>
            </a:p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settings.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true" flipV="false" rot="-4161082">
            <a:off x="657604" y="522068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742192" y="0"/>
                </a:moveTo>
                <a:lnTo>
                  <a:pt x="0" y="0"/>
                </a:lnTo>
                <a:lnTo>
                  <a:pt x="0" y="1369149"/>
                </a:lnTo>
                <a:lnTo>
                  <a:pt x="742192" y="1369149"/>
                </a:lnTo>
                <a:lnTo>
                  <a:pt x="7421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647219" y="75998"/>
            <a:ext cx="4096467" cy="4096467"/>
          </a:xfrm>
          <a:custGeom>
            <a:avLst/>
            <a:gdLst/>
            <a:ahLst/>
            <a:cxnLst/>
            <a:rect r="r" b="b" t="t" l="l"/>
            <a:pathLst>
              <a:path h="4096467" w="4096467">
                <a:moveTo>
                  <a:pt x="4096468" y="0"/>
                </a:moveTo>
                <a:lnTo>
                  <a:pt x="0" y="0"/>
                </a:lnTo>
                <a:lnTo>
                  <a:pt x="0" y="4096467"/>
                </a:lnTo>
                <a:lnTo>
                  <a:pt x="4096468" y="4096467"/>
                </a:lnTo>
                <a:lnTo>
                  <a:pt x="4096468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3342642" y="4172465"/>
            <a:ext cx="5154752" cy="6321975"/>
          </a:xfrm>
          <a:custGeom>
            <a:avLst/>
            <a:gdLst/>
            <a:ahLst/>
            <a:cxnLst/>
            <a:rect r="r" b="b" t="t" l="l"/>
            <a:pathLst>
              <a:path h="6321975" w="5154752">
                <a:moveTo>
                  <a:pt x="0" y="0"/>
                </a:moveTo>
                <a:lnTo>
                  <a:pt x="5154752" y="0"/>
                </a:lnTo>
                <a:lnTo>
                  <a:pt x="5154752" y="6321975"/>
                </a:lnTo>
                <a:lnTo>
                  <a:pt x="0" y="63219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9316" t="-16774" r="-294002" b="-18247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5619257" y="1166957"/>
            <a:ext cx="6810033" cy="1912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7"/>
              </a:lnSpc>
            </a:pPr>
            <a:r>
              <a:rPr lang="en-US" b="true" sz="7417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DOES IT LOOK LIKE?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9258300"/>
            <a:ext cx="18678839" cy="1211190"/>
            <a:chOff x="0" y="0"/>
            <a:chExt cx="4919530" cy="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318996"/>
            </a:xfrm>
            <a:custGeom>
              <a:avLst/>
              <a:gdLst/>
              <a:ahLst/>
              <a:cxnLst/>
              <a:rect r="r" b="b" t="t" l="l"/>
              <a:pathLst>
                <a:path h="318996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318996"/>
                  </a:lnTo>
                  <a:lnTo>
                    <a:pt x="0" y="318996"/>
                  </a:ln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3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60960" y="-5944295"/>
            <a:ext cx="18809921" cy="9509277"/>
            <a:chOff x="0" y="0"/>
            <a:chExt cx="25079894" cy="126790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9282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0946091" y="0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2058291"/>
            <a:ext cx="16230600" cy="6425316"/>
            <a:chOff x="0" y="0"/>
            <a:chExt cx="4274726" cy="16922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74726" cy="1692264"/>
            </a:xfrm>
            <a:custGeom>
              <a:avLst/>
              <a:gdLst/>
              <a:ahLst/>
              <a:cxnLst/>
              <a:rect r="r" b="b" t="t" l="l"/>
              <a:pathLst>
                <a:path h="1692264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67938"/>
                  </a:lnTo>
                  <a:cubicBezTo>
                    <a:pt x="4274726" y="1674389"/>
                    <a:pt x="4272163" y="1680577"/>
                    <a:pt x="4267601" y="1685139"/>
                  </a:cubicBezTo>
                  <a:cubicBezTo>
                    <a:pt x="4263039" y="1689701"/>
                    <a:pt x="4256851" y="1692264"/>
                    <a:pt x="4250399" y="1692264"/>
                  </a:cubicBezTo>
                  <a:lnTo>
                    <a:pt x="24327" y="1692264"/>
                  </a:lnTo>
                  <a:cubicBezTo>
                    <a:pt x="10891" y="1692264"/>
                    <a:pt x="0" y="1681373"/>
                    <a:pt x="0" y="166793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274726" cy="1730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972291" y="748929"/>
            <a:ext cx="10358596" cy="2347948"/>
            <a:chOff x="0" y="0"/>
            <a:chExt cx="2728190" cy="6183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28190" cy="618390"/>
            </a:xfrm>
            <a:custGeom>
              <a:avLst/>
              <a:gdLst/>
              <a:ahLst/>
              <a:cxnLst/>
              <a:rect r="r" b="b" t="t" l="l"/>
              <a:pathLst>
                <a:path h="618390" w="2728190">
                  <a:moveTo>
                    <a:pt x="38117" y="0"/>
                  </a:moveTo>
                  <a:lnTo>
                    <a:pt x="2690073" y="0"/>
                  </a:lnTo>
                  <a:cubicBezTo>
                    <a:pt x="2700182" y="0"/>
                    <a:pt x="2709877" y="4016"/>
                    <a:pt x="2717026" y="11164"/>
                  </a:cubicBezTo>
                  <a:cubicBezTo>
                    <a:pt x="2724174" y="18313"/>
                    <a:pt x="2728190" y="28008"/>
                    <a:pt x="2728190" y="38117"/>
                  </a:cubicBezTo>
                  <a:lnTo>
                    <a:pt x="2728190" y="580273"/>
                  </a:lnTo>
                  <a:cubicBezTo>
                    <a:pt x="2728190" y="590382"/>
                    <a:pt x="2724174" y="600077"/>
                    <a:pt x="2717026" y="607225"/>
                  </a:cubicBezTo>
                  <a:cubicBezTo>
                    <a:pt x="2709877" y="614374"/>
                    <a:pt x="2700182" y="618390"/>
                    <a:pt x="2690073" y="618390"/>
                  </a:cubicBezTo>
                  <a:lnTo>
                    <a:pt x="38117" y="618390"/>
                  </a:lnTo>
                  <a:cubicBezTo>
                    <a:pt x="28008" y="618390"/>
                    <a:pt x="18313" y="614374"/>
                    <a:pt x="11164" y="607225"/>
                  </a:cubicBezTo>
                  <a:cubicBezTo>
                    <a:pt x="4016" y="600077"/>
                    <a:pt x="0" y="590382"/>
                    <a:pt x="0" y="580273"/>
                  </a:cubicBezTo>
                  <a:lnTo>
                    <a:pt x="0" y="38117"/>
                  </a:lnTo>
                  <a:cubicBezTo>
                    <a:pt x="0" y="28008"/>
                    <a:pt x="4016" y="18313"/>
                    <a:pt x="11164" y="11164"/>
                  </a:cubicBezTo>
                  <a:cubicBezTo>
                    <a:pt x="18313" y="4016"/>
                    <a:pt x="28008" y="0"/>
                    <a:pt x="38117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728190" cy="65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868447" y="1082450"/>
            <a:ext cx="9983090" cy="181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0"/>
              </a:lnSpc>
            </a:pPr>
            <a:r>
              <a:rPr lang="en-US" b="true" sz="7010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HOW TO OVERCOME SOCIAL ANXIETY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4110694">
            <a:off x="850357" y="4850609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994382" y="6240567"/>
            <a:ext cx="3148798" cy="1912747"/>
            <a:chOff x="0" y="0"/>
            <a:chExt cx="829313" cy="50376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711195" y="6240567"/>
            <a:ext cx="3148798" cy="1912747"/>
            <a:chOff x="0" y="0"/>
            <a:chExt cx="829313" cy="50376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428008" y="6240567"/>
            <a:ext cx="3148798" cy="1912747"/>
            <a:chOff x="0" y="0"/>
            <a:chExt cx="829313" cy="5037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144821" y="6240567"/>
            <a:ext cx="3148798" cy="1912747"/>
            <a:chOff x="0" y="0"/>
            <a:chExt cx="829313" cy="50376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true" rot="-6634202">
            <a:off x="16700832" y="267949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1369149"/>
                </a:moveTo>
                <a:lnTo>
                  <a:pt x="742193" y="1369149"/>
                </a:lnTo>
                <a:lnTo>
                  <a:pt x="742193" y="0"/>
                </a:lnTo>
                <a:lnTo>
                  <a:pt x="0" y="0"/>
                </a:lnTo>
                <a:lnTo>
                  <a:pt x="0" y="13691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3204273" y="63569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585870" y="644691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625424" y="3364072"/>
            <a:ext cx="3320339" cy="3320339"/>
          </a:xfrm>
          <a:custGeom>
            <a:avLst/>
            <a:gdLst/>
            <a:ahLst/>
            <a:cxnLst/>
            <a:rect r="r" b="b" t="t" l="l"/>
            <a:pathLst>
              <a:path h="3320339" w="3320339">
                <a:moveTo>
                  <a:pt x="0" y="0"/>
                </a:moveTo>
                <a:lnTo>
                  <a:pt x="3320339" y="0"/>
                </a:lnTo>
                <a:lnTo>
                  <a:pt x="3320339" y="3320339"/>
                </a:lnTo>
                <a:lnTo>
                  <a:pt x="0" y="3320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2959280" y="3264302"/>
            <a:ext cx="3519879" cy="3519879"/>
          </a:xfrm>
          <a:custGeom>
            <a:avLst/>
            <a:gdLst/>
            <a:ahLst/>
            <a:cxnLst/>
            <a:rect r="r" b="b" t="t" l="l"/>
            <a:pathLst>
              <a:path h="3519879" w="3519879">
                <a:moveTo>
                  <a:pt x="0" y="0"/>
                </a:moveTo>
                <a:lnTo>
                  <a:pt x="3519879" y="0"/>
                </a:lnTo>
                <a:lnTo>
                  <a:pt x="3519879" y="3519878"/>
                </a:lnTo>
                <a:lnTo>
                  <a:pt x="0" y="35198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2384765" y="3738320"/>
            <a:ext cx="2392934" cy="2392934"/>
          </a:xfrm>
          <a:custGeom>
            <a:avLst/>
            <a:gdLst/>
            <a:ahLst/>
            <a:cxnLst/>
            <a:rect r="r" b="b" t="t" l="l"/>
            <a:pathLst>
              <a:path h="2392934" w="2392934">
                <a:moveTo>
                  <a:pt x="0" y="0"/>
                </a:moveTo>
                <a:lnTo>
                  <a:pt x="2392934" y="0"/>
                </a:lnTo>
                <a:lnTo>
                  <a:pt x="2392934" y="2392935"/>
                </a:lnTo>
                <a:lnTo>
                  <a:pt x="0" y="23929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9891729" y="3771639"/>
            <a:ext cx="2222001" cy="2334948"/>
            <a:chOff x="0" y="0"/>
            <a:chExt cx="2962668" cy="311326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962668" cy="3113264"/>
            </a:xfrm>
            <a:custGeom>
              <a:avLst/>
              <a:gdLst/>
              <a:ahLst/>
              <a:cxnLst/>
              <a:rect r="r" b="b" t="t" l="l"/>
              <a:pathLst>
                <a:path h="3113264" w="2962668">
                  <a:moveTo>
                    <a:pt x="0" y="0"/>
                  </a:moveTo>
                  <a:lnTo>
                    <a:pt x="2962668" y="0"/>
                  </a:lnTo>
                  <a:lnTo>
                    <a:pt x="2962668" y="3113264"/>
                  </a:lnTo>
                  <a:lnTo>
                    <a:pt x="0" y="3113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6140" t="-106837" r="-91119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true" flipV="false" rot="-1555788">
              <a:off x="631744" y="1388635"/>
              <a:ext cx="1565291" cy="792429"/>
            </a:xfrm>
            <a:custGeom>
              <a:avLst/>
              <a:gdLst/>
              <a:ahLst/>
              <a:cxnLst/>
              <a:rect r="r" b="b" t="t" l="l"/>
              <a:pathLst>
                <a:path h="792429" w="1565291">
                  <a:moveTo>
                    <a:pt x="1565291" y="0"/>
                  </a:moveTo>
                  <a:lnTo>
                    <a:pt x="0" y="0"/>
                  </a:lnTo>
                  <a:lnTo>
                    <a:pt x="0" y="792428"/>
                  </a:lnTo>
                  <a:lnTo>
                    <a:pt x="1565291" y="792428"/>
                  </a:lnTo>
                  <a:lnTo>
                    <a:pt x="1565291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2140870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Start small &amp; work your way up.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838181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Practice self-compassion and kind self-talk.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555317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Join clubs of hobbies you enjoy.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271807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Talk to someone you trust for support.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9258300"/>
            <a:ext cx="18678839" cy="1211190"/>
            <a:chOff x="0" y="0"/>
            <a:chExt cx="4919530" cy="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318996"/>
            </a:xfrm>
            <a:custGeom>
              <a:avLst/>
              <a:gdLst/>
              <a:ahLst/>
              <a:cxnLst/>
              <a:rect r="r" b="b" t="t" l="l"/>
              <a:pathLst>
                <a:path h="318996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318996"/>
                  </a:lnTo>
                  <a:lnTo>
                    <a:pt x="0" y="318996"/>
                  </a:ln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3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60960" y="-5944295"/>
            <a:ext cx="18809921" cy="9509277"/>
            <a:chOff x="0" y="0"/>
            <a:chExt cx="25079894" cy="126790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9282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0946091" y="0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2058291"/>
            <a:ext cx="16230600" cy="6425316"/>
            <a:chOff x="0" y="0"/>
            <a:chExt cx="4274726" cy="16922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74726" cy="1692264"/>
            </a:xfrm>
            <a:custGeom>
              <a:avLst/>
              <a:gdLst/>
              <a:ahLst/>
              <a:cxnLst/>
              <a:rect r="r" b="b" t="t" l="l"/>
              <a:pathLst>
                <a:path h="1692264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67938"/>
                  </a:lnTo>
                  <a:cubicBezTo>
                    <a:pt x="4274726" y="1674389"/>
                    <a:pt x="4272163" y="1680577"/>
                    <a:pt x="4267601" y="1685139"/>
                  </a:cubicBezTo>
                  <a:cubicBezTo>
                    <a:pt x="4263039" y="1689701"/>
                    <a:pt x="4256851" y="1692264"/>
                    <a:pt x="4250399" y="1692264"/>
                  </a:cubicBezTo>
                  <a:lnTo>
                    <a:pt x="24327" y="1692264"/>
                  </a:lnTo>
                  <a:cubicBezTo>
                    <a:pt x="10891" y="1692264"/>
                    <a:pt x="0" y="1681373"/>
                    <a:pt x="0" y="166793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274726" cy="1730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972291" y="748929"/>
            <a:ext cx="10358596" cy="2347948"/>
            <a:chOff x="0" y="0"/>
            <a:chExt cx="2728190" cy="6183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28190" cy="618390"/>
            </a:xfrm>
            <a:custGeom>
              <a:avLst/>
              <a:gdLst/>
              <a:ahLst/>
              <a:cxnLst/>
              <a:rect r="r" b="b" t="t" l="l"/>
              <a:pathLst>
                <a:path h="618390" w="2728190">
                  <a:moveTo>
                    <a:pt x="38117" y="0"/>
                  </a:moveTo>
                  <a:lnTo>
                    <a:pt x="2690073" y="0"/>
                  </a:lnTo>
                  <a:cubicBezTo>
                    <a:pt x="2700182" y="0"/>
                    <a:pt x="2709877" y="4016"/>
                    <a:pt x="2717026" y="11164"/>
                  </a:cubicBezTo>
                  <a:cubicBezTo>
                    <a:pt x="2724174" y="18313"/>
                    <a:pt x="2728190" y="28008"/>
                    <a:pt x="2728190" y="38117"/>
                  </a:cubicBezTo>
                  <a:lnTo>
                    <a:pt x="2728190" y="580273"/>
                  </a:lnTo>
                  <a:cubicBezTo>
                    <a:pt x="2728190" y="590382"/>
                    <a:pt x="2724174" y="600077"/>
                    <a:pt x="2717026" y="607225"/>
                  </a:cubicBezTo>
                  <a:cubicBezTo>
                    <a:pt x="2709877" y="614374"/>
                    <a:pt x="2700182" y="618390"/>
                    <a:pt x="2690073" y="618390"/>
                  </a:cubicBezTo>
                  <a:lnTo>
                    <a:pt x="38117" y="618390"/>
                  </a:lnTo>
                  <a:cubicBezTo>
                    <a:pt x="28008" y="618390"/>
                    <a:pt x="18313" y="614374"/>
                    <a:pt x="11164" y="607225"/>
                  </a:cubicBezTo>
                  <a:cubicBezTo>
                    <a:pt x="4016" y="600077"/>
                    <a:pt x="0" y="590382"/>
                    <a:pt x="0" y="580273"/>
                  </a:cubicBezTo>
                  <a:lnTo>
                    <a:pt x="0" y="38117"/>
                  </a:lnTo>
                  <a:cubicBezTo>
                    <a:pt x="0" y="28008"/>
                    <a:pt x="4016" y="18313"/>
                    <a:pt x="11164" y="11164"/>
                  </a:cubicBezTo>
                  <a:cubicBezTo>
                    <a:pt x="18313" y="4016"/>
                    <a:pt x="28008" y="0"/>
                    <a:pt x="38117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728190" cy="65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868447" y="1082450"/>
            <a:ext cx="9983090" cy="181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0"/>
              </a:lnSpc>
            </a:pPr>
            <a:r>
              <a:rPr lang="en-US" b="true" sz="7010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HOW TO SUPPORT OTHERS WITH IT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4110694">
            <a:off x="850357" y="4850609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994382" y="6240567"/>
            <a:ext cx="3148798" cy="1912747"/>
            <a:chOff x="0" y="0"/>
            <a:chExt cx="829313" cy="50376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144821" y="6240567"/>
            <a:ext cx="3148798" cy="1912747"/>
            <a:chOff x="0" y="0"/>
            <a:chExt cx="829313" cy="50376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true" rot="-6634202">
            <a:off x="16700832" y="267949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1369149"/>
                </a:moveTo>
                <a:lnTo>
                  <a:pt x="742193" y="1369149"/>
                </a:lnTo>
                <a:lnTo>
                  <a:pt x="742193" y="0"/>
                </a:lnTo>
                <a:lnTo>
                  <a:pt x="0" y="0"/>
                </a:lnTo>
                <a:lnTo>
                  <a:pt x="0" y="13691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204273" y="63569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585870" y="644691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3116317" y="3540884"/>
            <a:ext cx="3177302" cy="3178626"/>
          </a:xfrm>
          <a:custGeom>
            <a:avLst/>
            <a:gdLst/>
            <a:ahLst/>
            <a:cxnLst/>
            <a:rect r="r" b="b" t="t" l="l"/>
            <a:pathLst>
              <a:path h="3178626" w="3177302">
                <a:moveTo>
                  <a:pt x="0" y="0"/>
                </a:moveTo>
                <a:lnTo>
                  <a:pt x="3177301" y="0"/>
                </a:lnTo>
                <a:lnTo>
                  <a:pt x="3177301" y="3178626"/>
                </a:lnTo>
                <a:lnTo>
                  <a:pt x="0" y="31786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940987" y="3364072"/>
            <a:ext cx="3198707" cy="3198707"/>
          </a:xfrm>
          <a:custGeom>
            <a:avLst/>
            <a:gdLst/>
            <a:ahLst/>
            <a:cxnLst/>
            <a:rect r="r" b="b" t="t" l="l"/>
            <a:pathLst>
              <a:path h="3198707" w="3198707">
                <a:moveTo>
                  <a:pt x="0" y="0"/>
                </a:moveTo>
                <a:lnTo>
                  <a:pt x="3198708" y="0"/>
                </a:lnTo>
                <a:lnTo>
                  <a:pt x="3198708" y="3198707"/>
                </a:lnTo>
                <a:lnTo>
                  <a:pt x="0" y="31987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225162" y="6414710"/>
            <a:ext cx="2666883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Have patience and show understanding.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9475683" y="6240567"/>
            <a:ext cx="3148798" cy="1912747"/>
            <a:chOff x="0" y="0"/>
            <a:chExt cx="829313" cy="50376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9450728" y="3364072"/>
            <a:ext cx="3198707" cy="3006961"/>
          </a:xfrm>
          <a:custGeom>
            <a:avLst/>
            <a:gdLst/>
            <a:ahLst/>
            <a:cxnLst/>
            <a:rect r="r" b="b" t="t" l="l"/>
            <a:pathLst>
              <a:path h="3006961" w="3198707">
                <a:moveTo>
                  <a:pt x="0" y="0"/>
                </a:moveTo>
                <a:lnTo>
                  <a:pt x="3198708" y="0"/>
                </a:lnTo>
                <a:lnTo>
                  <a:pt x="3198708" y="3006961"/>
                </a:lnTo>
                <a:lnTo>
                  <a:pt x="0" y="3006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6376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9602670" y="6671885"/>
            <a:ext cx="2894825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Offer encouragement.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5806631" y="6240566"/>
            <a:ext cx="3148798" cy="1912747"/>
            <a:chOff x="0" y="0"/>
            <a:chExt cx="829313" cy="50376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5684999" y="3304715"/>
            <a:ext cx="3270429" cy="3268795"/>
          </a:xfrm>
          <a:custGeom>
            <a:avLst/>
            <a:gdLst/>
            <a:ahLst/>
            <a:cxnLst/>
            <a:rect r="r" b="b" t="t" l="l"/>
            <a:pathLst>
              <a:path h="3268795" w="3270429">
                <a:moveTo>
                  <a:pt x="0" y="0"/>
                </a:moveTo>
                <a:lnTo>
                  <a:pt x="3270429" y="0"/>
                </a:lnTo>
                <a:lnTo>
                  <a:pt x="3270429" y="3268795"/>
                </a:lnTo>
                <a:lnTo>
                  <a:pt x="0" y="326879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5933940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Include them but not pressure them into it.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271807" y="6414710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Lend an ear to listen to how they’re feeling.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95453" y="1959409"/>
            <a:ext cx="12897094" cy="7298891"/>
            <a:chOff x="0" y="0"/>
            <a:chExt cx="3396765" cy="19223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6766" cy="1922342"/>
            </a:xfrm>
            <a:custGeom>
              <a:avLst/>
              <a:gdLst/>
              <a:ahLst/>
              <a:cxnLst/>
              <a:rect r="r" b="b" t="t" l="l"/>
              <a:pathLst>
                <a:path h="1922342" w="3396766">
                  <a:moveTo>
                    <a:pt x="30614" y="0"/>
                  </a:moveTo>
                  <a:lnTo>
                    <a:pt x="3366151" y="0"/>
                  </a:lnTo>
                  <a:cubicBezTo>
                    <a:pt x="3374270" y="0"/>
                    <a:pt x="3382058" y="3225"/>
                    <a:pt x="3387799" y="8967"/>
                  </a:cubicBezTo>
                  <a:cubicBezTo>
                    <a:pt x="3393540" y="14708"/>
                    <a:pt x="3396766" y="22495"/>
                    <a:pt x="3396766" y="30614"/>
                  </a:cubicBezTo>
                  <a:lnTo>
                    <a:pt x="3396766" y="1891727"/>
                  </a:lnTo>
                  <a:cubicBezTo>
                    <a:pt x="3396766" y="1899847"/>
                    <a:pt x="3393540" y="1907634"/>
                    <a:pt x="3387799" y="1913375"/>
                  </a:cubicBezTo>
                  <a:cubicBezTo>
                    <a:pt x="3382058" y="1919116"/>
                    <a:pt x="3374270" y="1922342"/>
                    <a:pt x="3366151" y="1922342"/>
                  </a:cubicBezTo>
                  <a:lnTo>
                    <a:pt x="30614" y="1922342"/>
                  </a:lnTo>
                  <a:cubicBezTo>
                    <a:pt x="13707" y="1922342"/>
                    <a:pt x="0" y="1908635"/>
                    <a:pt x="0" y="1891727"/>
                  </a:cubicBezTo>
                  <a:lnTo>
                    <a:pt x="0" y="30614"/>
                  </a:lnTo>
                  <a:cubicBezTo>
                    <a:pt x="0" y="13707"/>
                    <a:pt x="13707" y="0"/>
                    <a:pt x="30614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6765" cy="1960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4263341">
            <a:off x="16694020" y="3068126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50"/>
                </a:lnTo>
                <a:lnTo>
                  <a:pt x="0" y="136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945358" y="804241"/>
            <a:ext cx="8397285" cy="2475483"/>
            <a:chOff x="0" y="0"/>
            <a:chExt cx="2211631" cy="6519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1631" cy="651979"/>
            </a:xfrm>
            <a:custGeom>
              <a:avLst/>
              <a:gdLst/>
              <a:ahLst/>
              <a:cxnLst/>
              <a:rect r="r" b="b" t="t" l="l"/>
              <a:pathLst>
                <a:path h="651979" w="2211631">
                  <a:moveTo>
                    <a:pt x="47020" y="0"/>
                  </a:moveTo>
                  <a:lnTo>
                    <a:pt x="2164611" y="0"/>
                  </a:lnTo>
                  <a:cubicBezTo>
                    <a:pt x="2190579" y="0"/>
                    <a:pt x="2211631" y="21051"/>
                    <a:pt x="2211631" y="47020"/>
                  </a:cubicBezTo>
                  <a:lnTo>
                    <a:pt x="2211631" y="604959"/>
                  </a:lnTo>
                  <a:cubicBezTo>
                    <a:pt x="2211631" y="630928"/>
                    <a:pt x="2190579" y="651979"/>
                    <a:pt x="2164611" y="651979"/>
                  </a:cubicBezTo>
                  <a:lnTo>
                    <a:pt x="47020" y="651979"/>
                  </a:lnTo>
                  <a:cubicBezTo>
                    <a:pt x="21051" y="651979"/>
                    <a:pt x="0" y="630928"/>
                    <a:pt x="0" y="604959"/>
                  </a:cubicBezTo>
                  <a:lnTo>
                    <a:pt x="0" y="47020"/>
                  </a:lnTo>
                  <a:cubicBezTo>
                    <a:pt x="0" y="21051"/>
                    <a:pt x="21051" y="0"/>
                    <a:pt x="47020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11631" cy="690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195719" y="3969883"/>
            <a:ext cx="4828555" cy="2196338"/>
            <a:chOff x="0" y="0"/>
            <a:chExt cx="1271718" cy="57845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71718" cy="578459"/>
            </a:xfrm>
            <a:custGeom>
              <a:avLst/>
              <a:gdLst/>
              <a:ahLst/>
              <a:cxnLst/>
              <a:rect r="r" b="b" t="t" l="l"/>
              <a:pathLst>
                <a:path h="57845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530359"/>
                  </a:lnTo>
                  <a:cubicBezTo>
                    <a:pt x="1271718" y="543116"/>
                    <a:pt x="1266650" y="555350"/>
                    <a:pt x="1257630" y="564371"/>
                  </a:cubicBezTo>
                  <a:cubicBezTo>
                    <a:pt x="1248609" y="573392"/>
                    <a:pt x="1236374" y="578459"/>
                    <a:pt x="1223617" y="578459"/>
                  </a:cubicBezTo>
                  <a:lnTo>
                    <a:pt x="48101" y="578459"/>
                  </a:lnTo>
                  <a:cubicBezTo>
                    <a:pt x="35344" y="578459"/>
                    <a:pt x="23109" y="573392"/>
                    <a:pt x="14088" y="564371"/>
                  </a:cubicBezTo>
                  <a:cubicBezTo>
                    <a:pt x="5068" y="555350"/>
                    <a:pt x="0" y="543116"/>
                    <a:pt x="0" y="530359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271718" cy="6356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263726" y="3969883"/>
            <a:ext cx="4828555" cy="2071494"/>
            <a:chOff x="0" y="0"/>
            <a:chExt cx="1271718" cy="54557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195719" y="6297705"/>
            <a:ext cx="4828555" cy="2071494"/>
            <a:chOff x="0" y="0"/>
            <a:chExt cx="1271718" cy="54557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263726" y="6297705"/>
            <a:ext cx="4828555" cy="2071494"/>
            <a:chOff x="0" y="0"/>
            <a:chExt cx="1271718" cy="54557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true" flipV="false" rot="-4161082">
            <a:off x="657604" y="522068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742192" y="0"/>
                </a:moveTo>
                <a:lnTo>
                  <a:pt x="0" y="0"/>
                </a:lnTo>
                <a:lnTo>
                  <a:pt x="0" y="1369149"/>
                </a:lnTo>
                <a:lnTo>
                  <a:pt x="742192" y="1369149"/>
                </a:lnTo>
                <a:lnTo>
                  <a:pt x="7421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507008">
            <a:off x="7931879" y="3856588"/>
            <a:ext cx="2184789" cy="2184789"/>
          </a:xfrm>
          <a:custGeom>
            <a:avLst/>
            <a:gdLst/>
            <a:ahLst/>
            <a:cxnLst/>
            <a:rect r="r" b="b" t="t" l="l"/>
            <a:pathLst>
              <a:path h="2184789" w="2184789">
                <a:moveTo>
                  <a:pt x="0" y="0"/>
                </a:moveTo>
                <a:lnTo>
                  <a:pt x="2184789" y="0"/>
                </a:lnTo>
                <a:lnTo>
                  <a:pt x="2184789" y="2184788"/>
                </a:lnTo>
                <a:lnTo>
                  <a:pt x="0" y="2184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4779199" y="6522765"/>
            <a:ext cx="3661594" cy="156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5"/>
              </a:lnSpc>
            </a:pPr>
            <a:r>
              <a:rPr lang="en-US" sz="3004" b="true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MYTH:</a:t>
            </a:r>
          </a:p>
          <a:p>
            <a:pPr algn="ctr">
              <a:lnSpc>
                <a:spcPts val="4205"/>
              </a:lnSpc>
              <a:spcBef>
                <a:spcPct val="0"/>
              </a:spcBef>
            </a:pPr>
            <a:r>
              <a:rPr lang="en-US" b="true" sz="3004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They just need to try harder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578078" y="6626472"/>
            <a:ext cx="4199852" cy="136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0"/>
              </a:lnSpc>
            </a:pPr>
            <a:r>
              <a:rPr lang="en-US" sz="2628" b="true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TRUTH: </a:t>
            </a:r>
          </a:p>
          <a:p>
            <a:pPr algn="ctr">
              <a:lnSpc>
                <a:spcPts val="3680"/>
              </a:lnSpc>
              <a:spcBef>
                <a:spcPct val="0"/>
              </a:spcBef>
            </a:pPr>
            <a:r>
              <a:rPr lang="en-US" b="true" sz="2628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Overcoming social anxiety takes time and support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507008">
            <a:off x="7931879" y="5925685"/>
            <a:ext cx="2184789" cy="2184789"/>
          </a:xfrm>
          <a:custGeom>
            <a:avLst/>
            <a:gdLst/>
            <a:ahLst/>
            <a:cxnLst/>
            <a:rect r="r" b="b" t="t" l="l"/>
            <a:pathLst>
              <a:path h="2184789" w="2184789">
                <a:moveTo>
                  <a:pt x="0" y="0"/>
                </a:moveTo>
                <a:lnTo>
                  <a:pt x="2184789" y="0"/>
                </a:lnTo>
                <a:lnTo>
                  <a:pt x="2184789" y="2184789"/>
                </a:lnTo>
                <a:lnTo>
                  <a:pt x="0" y="21847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960764">
            <a:off x="3920352" y="28221"/>
            <a:ext cx="2908017" cy="2906805"/>
          </a:xfrm>
          <a:custGeom>
            <a:avLst/>
            <a:gdLst/>
            <a:ahLst/>
            <a:cxnLst/>
            <a:rect r="r" b="b" t="t" l="l"/>
            <a:pathLst>
              <a:path h="2906805" w="2908017">
                <a:moveTo>
                  <a:pt x="0" y="0"/>
                </a:moveTo>
                <a:lnTo>
                  <a:pt x="2908016" y="0"/>
                </a:lnTo>
                <a:lnTo>
                  <a:pt x="2908016" y="2906805"/>
                </a:lnTo>
                <a:lnTo>
                  <a:pt x="0" y="29068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341844" y="2576037"/>
            <a:ext cx="6831032" cy="6833879"/>
          </a:xfrm>
          <a:custGeom>
            <a:avLst/>
            <a:gdLst/>
            <a:ahLst/>
            <a:cxnLst/>
            <a:rect r="r" b="b" t="t" l="l"/>
            <a:pathLst>
              <a:path h="6833879" w="6831032">
                <a:moveTo>
                  <a:pt x="0" y="0"/>
                </a:moveTo>
                <a:lnTo>
                  <a:pt x="6831032" y="0"/>
                </a:lnTo>
                <a:lnTo>
                  <a:pt x="6831032" y="6833880"/>
                </a:lnTo>
                <a:lnTo>
                  <a:pt x="0" y="68338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5619257" y="1166957"/>
            <a:ext cx="6810033" cy="1912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7"/>
              </a:lnSpc>
            </a:pPr>
            <a:r>
              <a:rPr lang="en-US" b="true" sz="7417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MYTHS VS TRUTHS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92821" y="4425383"/>
            <a:ext cx="5034350" cy="1093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1"/>
              </a:lnSpc>
            </a:pPr>
            <a:r>
              <a:rPr lang="en-US" sz="3151" b="true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MYTH: </a:t>
            </a:r>
          </a:p>
          <a:p>
            <a:pPr algn="ctr">
              <a:lnSpc>
                <a:spcPts val="4411"/>
              </a:lnSpc>
              <a:spcBef>
                <a:spcPct val="0"/>
              </a:spcBef>
            </a:pPr>
            <a:r>
              <a:rPr lang="en-US" b="true" sz="3151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They’re just shy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652286" y="4320857"/>
            <a:ext cx="4051435" cy="1352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3"/>
              </a:lnSpc>
            </a:pPr>
            <a:r>
              <a:rPr lang="en-US" sz="2617" b="true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TRUTH: </a:t>
            </a:r>
          </a:p>
          <a:p>
            <a:pPr algn="ctr">
              <a:lnSpc>
                <a:spcPts val="3663"/>
              </a:lnSpc>
              <a:spcBef>
                <a:spcPct val="0"/>
              </a:spcBef>
            </a:pPr>
            <a:r>
              <a:rPr lang="en-US" b="true" sz="2617">
                <a:solidFill>
                  <a:srgbClr val="15006D"/>
                </a:solidFill>
                <a:latin typeface="Nunito Bold"/>
                <a:ea typeface="Nunito Bold"/>
                <a:cs typeface="Nunito Bold"/>
                <a:sym typeface="Nunito Bold"/>
              </a:rPr>
              <a:t>Social anxiety is more intense and persistent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6012036"/>
            <a:ext cx="18678839" cy="4457454"/>
            <a:chOff x="0" y="0"/>
            <a:chExt cx="4919530" cy="11739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1173980"/>
            </a:xfrm>
            <a:custGeom>
              <a:avLst/>
              <a:gdLst/>
              <a:ahLst/>
              <a:cxnLst/>
              <a:rect r="r" b="b" t="t" l="l"/>
              <a:pathLst>
                <a:path h="1173980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1173980"/>
                  </a:lnTo>
                  <a:lnTo>
                    <a:pt x="0" y="1173980"/>
                  </a:ln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12120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60960" y="-5944295"/>
            <a:ext cx="18809921" cy="9509277"/>
            <a:chOff x="0" y="0"/>
            <a:chExt cx="25079894" cy="126790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9282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0946091" y="0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2058291"/>
            <a:ext cx="16230600" cy="7200009"/>
            <a:chOff x="0" y="0"/>
            <a:chExt cx="4274726" cy="18962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74726" cy="1896299"/>
            </a:xfrm>
            <a:custGeom>
              <a:avLst/>
              <a:gdLst/>
              <a:ahLst/>
              <a:cxnLst/>
              <a:rect r="r" b="b" t="t" l="l"/>
              <a:pathLst>
                <a:path h="1896299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1972"/>
                  </a:lnTo>
                  <a:cubicBezTo>
                    <a:pt x="4274726" y="1885407"/>
                    <a:pt x="4263834" y="1896299"/>
                    <a:pt x="4250399" y="1896299"/>
                  </a:cubicBezTo>
                  <a:lnTo>
                    <a:pt x="24327" y="1896299"/>
                  </a:lnTo>
                  <a:cubicBezTo>
                    <a:pt x="10891" y="1896299"/>
                    <a:pt x="0" y="1885407"/>
                    <a:pt x="0" y="1871972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274726" cy="19343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294722" y="1019706"/>
            <a:ext cx="11549862" cy="2077171"/>
            <a:chOff x="0" y="0"/>
            <a:chExt cx="3041939" cy="54707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41939" cy="547074"/>
            </a:xfrm>
            <a:custGeom>
              <a:avLst/>
              <a:gdLst/>
              <a:ahLst/>
              <a:cxnLst/>
              <a:rect r="r" b="b" t="t" l="l"/>
              <a:pathLst>
                <a:path h="547074" w="3041939">
                  <a:moveTo>
                    <a:pt x="34186" y="0"/>
                  </a:moveTo>
                  <a:lnTo>
                    <a:pt x="3007753" y="0"/>
                  </a:lnTo>
                  <a:cubicBezTo>
                    <a:pt x="3026633" y="0"/>
                    <a:pt x="3041939" y="15305"/>
                    <a:pt x="3041939" y="34186"/>
                  </a:cubicBezTo>
                  <a:lnTo>
                    <a:pt x="3041939" y="512888"/>
                  </a:lnTo>
                  <a:cubicBezTo>
                    <a:pt x="3041939" y="521955"/>
                    <a:pt x="3038337" y="530650"/>
                    <a:pt x="3031926" y="537061"/>
                  </a:cubicBezTo>
                  <a:cubicBezTo>
                    <a:pt x="3025515" y="543472"/>
                    <a:pt x="3016820" y="547074"/>
                    <a:pt x="3007753" y="547074"/>
                  </a:cubicBezTo>
                  <a:lnTo>
                    <a:pt x="34186" y="547074"/>
                  </a:lnTo>
                  <a:cubicBezTo>
                    <a:pt x="25119" y="547074"/>
                    <a:pt x="16424" y="543472"/>
                    <a:pt x="10013" y="537061"/>
                  </a:cubicBezTo>
                  <a:cubicBezTo>
                    <a:pt x="3602" y="530650"/>
                    <a:pt x="0" y="521955"/>
                    <a:pt x="0" y="512888"/>
                  </a:cubicBezTo>
                  <a:lnTo>
                    <a:pt x="0" y="34186"/>
                  </a:lnTo>
                  <a:cubicBezTo>
                    <a:pt x="0" y="25119"/>
                    <a:pt x="3602" y="16424"/>
                    <a:pt x="10013" y="10013"/>
                  </a:cubicBezTo>
                  <a:cubicBezTo>
                    <a:pt x="16424" y="3602"/>
                    <a:pt x="25119" y="0"/>
                    <a:pt x="34186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041939" cy="5851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true" rot="-6634202">
            <a:off x="15319149" y="404753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1369149"/>
                </a:moveTo>
                <a:lnTo>
                  <a:pt x="742193" y="1369149"/>
                </a:lnTo>
                <a:lnTo>
                  <a:pt x="742193" y="0"/>
                </a:lnTo>
                <a:lnTo>
                  <a:pt x="0" y="0"/>
                </a:lnTo>
                <a:lnTo>
                  <a:pt x="0" y="136914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14729" y="63569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875291" y="5667562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4110694">
            <a:off x="938723" y="3172266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994382" y="6937307"/>
            <a:ext cx="3148798" cy="1912747"/>
            <a:chOff x="0" y="0"/>
            <a:chExt cx="829313" cy="50376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144821" y="6937307"/>
            <a:ext cx="3148798" cy="1912747"/>
            <a:chOff x="0" y="0"/>
            <a:chExt cx="829313" cy="5037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475683" y="6937308"/>
            <a:ext cx="3148798" cy="1912747"/>
            <a:chOff x="0" y="0"/>
            <a:chExt cx="829313" cy="50376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806631" y="6937307"/>
            <a:ext cx="3148798" cy="1912747"/>
            <a:chOff x="0" y="0"/>
            <a:chExt cx="829313" cy="50376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E7C2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4003040" y="4487519"/>
            <a:ext cx="1432360" cy="2360086"/>
          </a:xfrm>
          <a:custGeom>
            <a:avLst/>
            <a:gdLst/>
            <a:ahLst/>
            <a:cxnLst/>
            <a:rect r="r" b="b" t="t" l="l"/>
            <a:pathLst>
              <a:path h="2360086" w="1432360">
                <a:moveTo>
                  <a:pt x="0" y="0"/>
                </a:moveTo>
                <a:lnTo>
                  <a:pt x="1432359" y="0"/>
                </a:lnTo>
                <a:lnTo>
                  <a:pt x="1432359" y="2360086"/>
                </a:lnTo>
                <a:lnTo>
                  <a:pt x="0" y="2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412696" y="3856841"/>
            <a:ext cx="3104307" cy="3104307"/>
          </a:xfrm>
          <a:custGeom>
            <a:avLst/>
            <a:gdLst/>
            <a:ahLst/>
            <a:cxnLst/>
            <a:rect r="r" b="b" t="t" l="l"/>
            <a:pathLst>
              <a:path h="3104307" w="3104307">
                <a:moveTo>
                  <a:pt x="0" y="0"/>
                </a:moveTo>
                <a:lnTo>
                  <a:pt x="3104307" y="0"/>
                </a:lnTo>
                <a:lnTo>
                  <a:pt x="3104307" y="3104307"/>
                </a:lnTo>
                <a:lnTo>
                  <a:pt x="0" y="31043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2082748" y="3990466"/>
            <a:ext cx="2857139" cy="2857139"/>
          </a:xfrm>
          <a:custGeom>
            <a:avLst/>
            <a:gdLst/>
            <a:ahLst/>
            <a:cxnLst/>
            <a:rect r="r" b="b" t="t" l="l"/>
            <a:pathLst>
              <a:path h="2857139" w="2857139">
                <a:moveTo>
                  <a:pt x="0" y="0"/>
                </a:moveTo>
                <a:lnTo>
                  <a:pt x="2857139" y="0"/>
                </a:lnTo>
                <a:lnTo>
                  <a:pt x="2857139" y="2857139"/>
                </a:lnTo>
                <a:lnTo>
                  <a:pt x="0" y="28571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5842741" y="3925563"/>
            <a:ext cx="2985701" cy="2986945"/>
          </a:xfrm>
          <a:custGeom>
            <a:avLst/>
            <a:gdLst/>
            <a:ahLst/>
            <a:cxnLst/>
            <a:rect r="r" b="b" t="t" l="l"/>
            <a:pathLst>
              <a:path h="2986945" w="2985701">
                <a:moveTo>
                  <a:pt x="0" y="0"/>
                </a:moveTo>
                <a:lnTo>
                  <a:pt x="2985701" y="0"/>
                </a:lnTo>
                <a:lnTo>
                  <a:pt x="2985701" y="2986945"/>
                </a:lnTo>
                <a:lnTo>
                  <a:pt x="0" y="29869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3714999" y="1594741"/>
            <a:ext cx="10858002" cy="106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b="true" sz="8000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WHERE TO FIND HELP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225162" y="7111451"/>
            <a:ext cx="2666883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School counsellor or trusted teacher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933617" y="7111451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Ring HOPELINEUK on 0800 068 4141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3271807" y="7111451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Text SHOUT to Shout's textline on 85258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622178" y="7111451"/>
            <a:ext cx="2894825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Talk to your parents or caretaker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D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40844"/>
            <a:ext cx="16230600" cy="8205312"/>
            <a:chOff x="0" y="0"/>
            <a:chExt cx="21640800" cy="109404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25267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49"/>
                  </a:lnTo>
                  <a:lnTo>
                    <a:pt x="0" y="10915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445102" y="0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50"/>
                  </a:lnTo>
                  <a:lnTo>
                    <a:pt x="0" y="1091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1703508" y="8175218"/>
            <a:ext cx="21695015" cy="8642095"/>
            <a:chOff x="0" y="0"/>
            <a:chExt cx="1424432" cy="5674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24432" cy="567415"/>
            </a:xfrm>
            <a:custGeom>
              <a:avLst/>
              <a:gdLst/>
              <a:ahLst/>
              <a:cxnLst/>
              <a:rect r="r" b="b" t="t" l="l"/>
              <a:pathLst>
                <a:path h="567415" w="1424432">
                  <a:moveTo>
                    <a:pt x="712216" y="0"/>
                  </a:moveTo>
                  <a:cubicBezTo>
                    <a:pt x="318870" y="0"/>
                    <a:pt x="0" y="127020"/>
                    <a:pt x="0" y="283707"/>
                  </a:cubicBezTo>
                  <a:cubicBezTo>
                    <a:pt x="0" y="440395"/>
                    <a:pt x="318870" y="567415"/>
                    <a:pt x="712216" y="567415"/>
                  </a:cubicBezTo>
                  <a:cubicBezTo>
                    <a:pt x="1105562" y="567415"/>
                    <a:pt x="1424432" y="440395"/>
                    <a:pt x="1424432" y="283707"/>
                  </a:cubicBezTo>
                  <a:cubicBezTo>
                    <a:pt x="1424432" y="127020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6ECFBD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33540" y="5570"/>
              <a:ext cx="1157351" cy="50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40032" y="5761296"/>
            <a:ext cx="7007936" cy="1652638"/>
            <a:chOff x="0" y="0"/>
            <a:chExt cx="1845712" cy="4352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5712" cy="435263"/>
            </a:xfrm>
            <a:custGeom>
              <a:avLst/>
              <a:gdLst/>
              <a:ahLst/>
              <a:cxnLst/>
              <a:rect r="r" b="b" t="t" l="l"/>
              <a:pathLst>
                <a:path h="435263" w="1845712">
                  <a:moveTo>
                    <a:pt x="22095" y="0"/>
                  </a:moveTo>
                  <a:lnTo>
                    <a:pt x="1823617" y="0"/>
                  </a:lnTo>
                  <a:cubicBezTo>
                    <a:pt x="1835819" y="0"/>
                    <a:pt x="1845712" y="9892"/>
                    <a:pt x="1845712" y="22095"/>
                  </a:cubicBezTo>
                  <a:lnTo>
                    <a:pt x="1845712" y="413168"/>
                  </a:lnTo>
                  <a:cubicBezTo>
                    <a:pt x="1845712" y="425371"/>
                    <a:pt x="1835819" y="435263"/>
                    <a:pt x="1823617" y="435263"/>
                  </a:cubicBezTo>
                  <a:lnTo>
                    <a:pt x="22095" y="435263"/>
                  </a:lnTo>
                  <a:cubicBezTo>
                    <a:pt x="9892" y="435263"/>
                    <a:pt x="0" y="425371"/>
                    <a:pt x="0" y="413168"/>
                  </a:cubicBezTo>
                  <a:lnTo>
                    <a:pt x="0" y="22095"/>
                  </a:lnTo>
                  <a:cubicBezTo>
                    <a:pt x="0" y="9892"/>
                    <a:pt x="9892" y="0"/>
                    <a:pt x="22095" y="0"/>
                  </a:cubicBezTo>
                  <a:close/>
                </a:path>
              </a:pathLst>
            </a:custGeom>
            <a:solidFill>
              <a:srgbClr val="FFE7C2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5712" cy="473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14410296" y="5761296"/>
            <a:ext cx="2849004" cy="2413922"/>
          </a:xfrm>
          <a:custGeom>
            <a:avLst/>
            <a:gdLst/>
            <a:ahLst/>
            <a:cxnLst/>
            <a:rect r="r" b="b" t="t" l="l"/>
            <a:pathLst>
              <a:path h="2413922" w="2849004">
                <a:moveTo>
                  <a:pt x="2849004" y="0"/>
                </a:moveTo>
                <a:lnTo>
                  <a:pt x="0" y="0"/>
                </a:lnTo>
                <a:lnTo>
                  <a:pt x="0" y="2413922"/>
                </a:lnTo>
                <a:lnTo>
                  <a:pt x="2849004" y="2413922"/>
                </a:lnTo>
                <a:lnTo>
                  <a:pt x="28490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32761" r="-499472" b="-2291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7490497">
            <a:off x="16631112" y="3509301"/>
            <a:ext cx="702855" cy="1296581"/>
          </a:xfrm>
          <a:custGeom>
            <a:avLst/>
            <a:gdLst/>
            <a:ahLst/>
            <a:cxnLst/>
            <a:rect r="r" b="b" t="t" l="l"/>
            <a:pathLst>
              <a:path h="1296581" w="702855">
                <a:moveTo>
                  <a:pt x="0" y="0"/>
                </a:moveTo>
                <a:lnTo>
                  <a:pt x="702855" y="0"/>
                </a:lnTo>
                <a:lnTo>
                  <a:pt x="702855" y="1296581"/>
                </a:lnTo>
                <a:lnTo>
                  <a:pt x="0" y="12965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444504" y="6873372"/>
            <a:ext cx="840097" cy="840097"/>
          </a:xfrm>
          <a:custGeom>
            <a:avLst/>
            <a:gdLst/>
            <a:ahLst/>
            <a:cxnLst/>
            <a:rect r="r" b="b" t="t" l="l"/>
            <a:pathLst>
              <a:path h="840097" w="840097">
                <a:moveTo>
                  <a:pt x="0" y="0"/>
                </a:moveTo>
                <a:lnTo>
                  <a:pt x="840097" y="0"/>
                </a:lnTo>
                <a:lnTo>
                  <a:pt x="840097" y="840097"/>
                </a:lnTo>
                <a:lnTo>
                  <a:pt x="0" y="840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1028700"/>
            <a:ext cx="2255901" cy="1911394"/>
          </a:xfrm>
          <a:custGeom>
            <a:avLst/>
            <a:gdLst/>
            <a:ahLst/>
            <a:cxnLst/>
            <a:rect r="r" b="b" t="t" l="l"/>
            <a:pathLst>
              <a:path h="1911394" w="2255901">
                <a:moveTo>
                  <a:pt x="0" y="0"/>
                </a:moveTo>
                <a:lnTo>
                  <a:pt x="2255901" y="0"/>
                </a:lnTo>
                <a:lnTo>
                  <a:pt x="2255901" y="1911394"/>
                </a:lnTo>
                <a:lnTo>
                  <a:pt x="0" y="19113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32761" r="-499472" b="-22912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34798" y="1732926"/>
            <a:ext cx="840097" cy="840097"/>
          </a:xfrm>
          <a:custGeom>
            <a:avLst/>
            <a:gdLst/>
            <a:ahLst/>
            <a:cxnLst/>
            <a:rect r="r" b="b" t="t" l="l"/>
            <a:pathLst>
              <a:path h="840097" w="840097">
                <a:moveTo>
                  <a:pt x="0" y="0"/>
                </a:moveTo>
                <a:lnTo>
                  <a:pt x="840097" y="0"/>
                </a:lnTo>
                <a:lnTo>
                  <a:pt x="840097" y="840097"/>
                </a:lnTo>
                <a:lnTo>
                  <a:pt x="0" y="840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7218285">
            <a:off x="1208153" y="4699111"/>
            <a:ext cx="702855" cy="1296581"/>
          </a:xfrm>
          <a:custGeom>
            <a:avLst/>
            <a:gdLst/>
            <a:ahLst/>
            <a:cxnLst/>
            <a:rect r="r" b="b" t="t" l="l"/>
            <a:pathLst>
              <a:path h="1296581" w="702855">
                <a:moveTo>
                  <a:pt x="702855" y="0"/>
                </a:moveTo>
                <a:lnTo>
                  <a:pt x="0" y="0"/>
                </a:lnTo>
                <a:lnTo>
                  <a:pt x="0" y="1296580"/>
                </a:lnTo>
                <a:lnTo>
                  <a:pt x="702855" y="1296580"/>
                </a:lnTo>
                <a:lnTo>
                  <a:pt x="70285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243564" y="2783945"/>
            <a:ext cx="7611143" cy="7607339"/>
          </a:xfrm>
          <a:custGeom>
            <a:avLst/>
            <a:gdLst/>
            <a:ahLst/>
            <a:cxnLst/>
            <a:rect r="r" b="b" t="t" l="l"/>
            <a:pathLst>
              <a:path h="7607339" w="7611143">
                <a:moveTo>
                  <a:pt x="0" y="0"/>
                </a:moveTo>
                <a:lnTo>
                  <a:pt x="7611143" y="0"/>
                </a:lnTo>
                <a:lnTo>
                  <a:pt x="7611143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031093" y="1952001"/>
            <a:ext cx="10225815" cy="298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06"/>
              </a:lnSpc>
            </a:pPr>
            <a:r>
              <a:rPr lang="en-US" b="true" sz="11506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LET’S TALK ABOUT IT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19813" y="5928485"/>
            <a:ext cx="6448375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Have you ever felt nervous or worried in a social situation?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DAGN5QSz5OE</dc:identifier>
  <dcterms:modified xsi:type="dcterms:W3CDTF">2011-08-01T06:04:30Z</dcterms:modified>
  <cp:revision>1</cp:revision>
  <dc:title>Social Anxiety Presentation</dc:title>
</cp:coreProperties>
</file>