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40"/>
  </p:notesMasterIdLst>
  <p:sldIdLst>
    <p:sldId id="256" r:id="rId31"/>
    <p:sldId id="257" r:id="rId32"/>
    <p:sldId id="258" r:id="rId33"/>
    <p:sldId id="259" r:id="rId34"/>
    <p:sldId id="260" r:id="rId35"/>
    <p:sldId id="261" r:id="rId36"/>
    <p:sldId id="262" r:id="rId37"/>
    <p:sldId id="263" r:id="rId38"/>
    <p:sldId id="264" r:id="rId39"/>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Nunito" charset="1" panose="00000000000000000000"/>
      <p:regular r:id="rId10"/>
    </p:embeddedFont>
    <p:embeddedFont>
      <p:font typeface="Nunito Bold" charset="1" panose="00000000000000000000"/>
      <p:regular r:id="rId11"/>
    </p:embeddedFont>
    <p:embeddedFont>
      <p:font typeface="Nunito Italics" charset="1" panose="00000000000000000000"/>
      <p:regular r:id="rId12"/>
    </p:embeddedFont>
    <p:embeddedFont>
      <p:font typeface="Nunito Bold Italics" charset="1" panose="00000000000000000000"/>
      <p:regular r:id="rId13"/>
    </p:embeddedFont>
    <p:embeddedFont>
      <p:font typeface="Nunito Extra-Light" charset="1" panose="00000000000000000000"/>
      <p:regular r:id="rId14"/>
    </p:embeddedFont>
    <p:embeddedFont>
      <p:font typeface="Nunito Extra-Light Italics" charset="1" panose="00000000000000000000"/>
      <p:regular r:id="rId15"/>
    </p:embeddedFont>
    <p:embeddedFont>
      <p:font typeface="Nunito Light" charset="1" panose="00000000000000000000"/>
      <p:regular r:id="rId16"/>
    </p:embeddedFont>
    <p:embeddedFont>
      <p:font typeface="Nunito Light Italics" charset="1" panose="00000000000000000000"/>
      <p:regular r:id="rId17"/>
    </p:embeddedFont>
    <p:embeddedFont>
      <p:font typeface="Nunito Medium" charset="1" panose="00000000000000000000"/>
      <p:regular r:id="rId18"/>
    </p:embeddedFont>
    <p:embeddedFont>
      <p:font typeface="Nunito Medium Italics" charset="1" panose="00000000000000000000"/>
      <p:regular r:id="rId19"/>
    </p:embeddedFont>
    <p:embeddedFont>
      <p:font typeface="Nunito Semi-Bold" charset="1" panose="00000000000000000000"/>
      <p:regular r:id="rId20"/>
    </p:embeddedFont>
    <p:embeddedFont>
      <p:font typeface="Nunito Semi-Bold Italics" charset="1" panose="00000000000000000000"/>
      <p:regular r:id="rId21"/>
    </p:embeddedFont>
    <p:embeddedFont>
      <p:font typeface="Nunito Ultra-Bold" charset="1" panose="00000000000000000000"/>
      <p:regular r:id="rId22"/>
    </p:embeddedFont>
    <p:embeddedFont>
      <p:font typeface="Nunito Ultra-Bold Italics" charset="1" panose="00000000000000000000"/>
      <p:regular r:id="rId23"/>
    </p:embeddedFont>
    <p:embeddedFont>
      <p:font typeface="Nunito Heavy" charset="1" panose="00000000000000000000"/>
      <p:regular r:id="rId24"/>
    </p:embeddedFont>
    <p:embeddedFont>
      <p:font typeface="Nunito Heavy Italics" charset="1" panose="00000000000000000000"/>
      <p:regular r:id="rId25"/>
    </p:embeddedFont>
    <p:embeddedFont>
      <p:font typeface="Quicksand" charset="1" panose="00000000000000000000"/>
      <p:regular r:id="rId26"/>
    </p:embeddedFont>
    <p:embeddedFont>
      <p:font typeface="Quicksand Bold" charset="1" panose="00000000000000000000"/>
      <p:regular r:id="rId27"/>
    </p:embeddedFont>
    <p:embeddedFont>
      <p:font typeface="Quicksand Light" charset="1" panose="00000000000000000000"/>
      <p:regular r:id="rId28"/>
    </p:embeddedFont>
    <p:embeddedFont>
      <p:font typeface="Quicksand Medium" charset="1" panose="00000000000000000000"/>
      <p:regular r:id="rId29"/>
    </p:embeddedFont>
    <p:embeddedFont>
      <p:font typeface="Quicksand Semi-Bold" charset="1" panose="00000000000000000000"/>
      <p:regular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slides/slide1.xml" Type="http://schemas.openxmlformats.org/officeDocument/2006/relationships/slide"/><Relationship Id="rId32" Target="slides/slide2.xml" Type="http://schemas.openxmlformats.org/officeDocument/2006/relationships/slide"/><Relationship Id="rId33" Target="slides/slide3.xml" Type="http://schemas.openxmlformats.org/officeDocument/2006/relationships/slide"/><Relationship Id="rId34" Target="slides/slide4.xml" Type="http://schemas.openxmlformats.org/officeDocument/2006/relationships/slide"/><Relationship Id="rId35" Target="slides/slide5.xml" Type="http://schemas.openxmlformats.org/officeDocument/2006/relationships/slide"/><Relationship Id="rId36" Target="slides/slide6.xml" Type="http://schemas.openxmlformats.org/officeDocument/2006/relationships/slide"/><Relationship Id="rId37" Target="slides/slide7.xml" Type="http://schemas.openxmlformats.org/officeDocument/2006/relationships/slide"/><Relationship Id="rId38" Target="slides/slide8.xml" Type="http://schemas.openxmlformats.org/officeDocument/2006/relationships/slide"/><Relationship Id="rId39" Target="slides/slide9.xml" Type="http://schemas.openxmlformats.org/officeDocument/2006/relationships/slide"/><Relationship Id="rId4" Target="theme/theme1.xml" Type="http://schemas.openxmlformats.org/officeDocument/2006/relationships/theme"/><Relationship Id="rId40" Target="notesMasters/notesMaster1.xml" Type="http://schemas.openxmlformats.org/officeDocument/2006/relationships/notesMaster"/><Relationship Id="rId41" Target="theme/theme2.xml" Type="http://schemas.openxmlformats.org/officeDocument/2006/relationships/theme"/><Relationship Id="rId42" Target="notesSlides/notesSlide1.xml" Type="http://schemas.openxmlformats.org/officeDocument/2006/relationships/notesSlide"/><Relationship Id="rId43" Target="notesSlides/notesSlide2.xml" Type="http://schemas.openxmlformats.org/officeDocument/2006/relationships/notesSlid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notesSlide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During sleep, the body repairs tissues, consolidates and processes memories, and replenishes energy levels. The brain processes and consolidates memories, improves learning, and clears out waste products. Adequate sleep is essential for emotional regulation, stabilizing mood, and reducing stress. It also plays a critical role in maintaining overall physical health, including immune function, metabolism, and cardiovascular health, and is particularly important for growth and development in children and adolescents.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During sleep, the body repairs tissues, consolidates and processes memories, and replenishes energy levels. The brain processes and consolidates memories, improves learning, and clears out waste products. Adequate sleep is essential for emotional regulation, stabilizing mood, and reducing stress. It also plays a critical role in maintaining overall physical health, including immune function, metabolism, and cardiovascular health, and is particularly important for growth and development in children and adolescents.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3.png" Type="http://schemas.openxmlformats.org/officeDocument/2006/relationships/image"/><Relationship Id="rId4" Target="../media/image4.png" Type="http://schemas.openxmlformats.org/officeDocument/2006/relationships/image"/><Relationship Id="rId5" Target="../media/image5.svg" Type="http://schemas.openxmlformats.org/officeDocument/2006/relationships/image"/><Relationship Id="rId6" Target="../media/image6.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7.png" Type="http://schemas.openxmlformats.org/officeDocument/2006/relationships/image"/><Relationship Id="rId4" Target="../media/image8.svg" Type="http://schemas.openxmlformats.org/officeDocument/2006/relationships/image"/><Relationship Id="rId5" Target="../media/image9.png" Type="http://schemas.openxmlformats.org/officeDocument/2006/relationships/image"/><Relationship Id="rId6" Target="../media/image6.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11.png" Type="http://schemas.openxmlformats.org/officeDocument/2006/relationships/image"/><Relationship Id="rId4" Target="../media/image12.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13.png" Type="http://schemas.openxmlformats.org/officeDocument/2006/relationships/image"/><Relationship Id="rId4" Target="../media/image14.svg" Type="http://schemas.openxmlformats.org/officeDocument/2006/relationships/image"/><Relationship Id="rId5" Target="../media/image15.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16.png" Type="http://schemas.openxmlformats.org/officeDocument/2006/relationships/image"/><Relationship Id="rId4" Target="../media/image17.png" Type="http://schemas.openxmlformats.org/officeDocument/2006/relationships/image"/><Relationship Id="rId5" Target="../media/image18.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24.png" Type="http://schemas.openxmlformats.org/officeDocument/2006/relationships/image"/><Relationship Id="rId4" Target="../media/image25.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https://www.sleepfoundation.org/teens-and-sleep" TargetMode="External" Type="http://schemas.openxmlformats.org/officeDocument/2006/relationships/hyperlink"/><Relationship Id="rId4" Target="https://www.medicalnewstoday.com/articles/how-long-does-nicotine-keep-you-awake#:~:text=People%20who%20ingest%20nicotine%20may,more%20sleep%20disturbances%20as%20well."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3843D0"/>
        </a:solidFill>
      </p:bgPr>
    </p:bg>
    <p:spTree>
      <p:nvGrpSpPr>
        <p:cNvPr id="1" name=""/>
        <p:cNvGrpSpPr/>
        <p:nvPr/>
      </p:nvGrpSpPr>
      <p:grpSpPr>
        <a:xfrm>
          <a:off x="0" y="0"/>
          <a:ext cx="0" cy="0"/>
          <a:chOff x="0" y="0"/>
          <a:chExt cx="0" cy="0"/>
        </a:xfrm>
      </p:grpSpPr>
      <p:grpSp>
        <p:nvGrpSpPr>
          <p:cNvPr name="Group 2" id="2"/>
          <p:cNvGrpSpPr/>
          <p:nvPr/>
        </p:nvGrpSpPr>
        <p:grpSpPr>
          <a:xfrm rot="0">
            <a:off x="11168422" y="3065565"/>
            <a:ext cx="7950490" cy="7950490"/>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466"/>
            </a:solidFill>
          </p:spPr>
        </p:sp>
        <p:sp>
          <p:nvSpPr>
            <p:cNvPr name="TextBox 4" id="4"/>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10822864" y="3065565"/>
            <a:ext cx="7950490" cy="7950490"/>
          </a:xfrm>
          <a:custGeom>
            <a:avLst/>
            <a:gdLst/>
            <a:ahLst/>
            <a:cxnLst/>
            <a:rect r="r" b="b" t="t" l="l"/>
            <a:pathLst>
              <a:path h="7950490" w="7950490">
                <a:moveTo>
                  <a:pt x="0" y="0"/>
                </a:moveTo>
                <a:lnTo>
                  <a:pt x="7950490" y="0"/>
                </a:lnTo>
                <a:lnTo>
                  <a:pt x="7950490" y="7950490"/>
                </a:lnTo>
                <a:lnTo>
                  <a:pt x="0" y="7950490"/>
                </a:lnTo>
                <a:lnTo>
                  <a:pt x="0" y="0"/>
                </a:lnTo>
                <a:close/>
              </a:path>
            </a:pathLst>
          </a:custGeom>
          <a:blipFill>
            <a:blip r:embed="rId2"/>
            <a:stretch>
              <a:fillRect l="0" t="0" r="0" b="0"/>
            </a:stretch>
          </a:blipFill>
        </p:spPr>
      </p:sp>
      <p:sp>
        <p:nvSpPr>
          <p:cNvPr name="Freeform 6" id="6"/>
          <p:cNvSpPr/>
          <p:nvPr/>
        </p:nvSpPr>
        <p:spPr>
          <a:xfrm flipH="false" flipV="false" rot="0">
            <a:off x="14478809" y="342142"/>
            <a:ext cx="3432788" cy="1373115"/>
          </a:xfrm>
          <a:custGeom>
            <a:avLst/>
            <a:gdLst/>
            <a:ahLst/>
            <a:cxnLst/>
            <a:rect r="r" b="b" t="t" l="l"/>
            <a:pathLst>
              <a:path h="1373115" w="3432788">
                <a:moveTo>
                  <a:pt x="0" y="0"/>
                </a:moveTo>
                <a:lnTo>
                  <a:pt x="3432788" y="0"/>
                </a:lnTo>
                <a:lnTo>
                  <a:pt x="3432788" y="1373116"/>
                </a:lnTo>
                <a:lnTo>
                  <a:pt x="0" y="1373116"/>
                </a:lnTo>
                <a:lnTo>
                  <a:pt x="0" y="0"/>
                </a:lnTo>
                <a:close/>
              </a:path>
            </a:pathLst>
          </a:custGeom>
          <a:blipFill>
            <a:blip r:embed="rId3"/>
            <a:stretch>
              <a:fillRect l="0" t="0" r="0" b="0"/>
            </a:stretch>
          </a:blipFill>
        </p:spPr>
      </p:sp>
      <p:sp>
        <p:nvSpPr>
          <p:cNvPr name="TextBox 7" id="7"/>
          <p:cNvSpPr txBox="true"/>
          <p:nvPr/>
        </p:nvSpPr>
        <p:spPr>
          <a:xfrm rot="0">
            <a:off x="683661" y="1212460"/>
            <a:ext cx="12129647" cy="4530948"/>
          </a:xfrm>
          <a:prstGeom prst="rect">
            <a:avLst/>
          </a:prstGeom>
        </p:spPr>
        <p:txBody>
          <a:bodyPr anchor="t" rtlCol="false" tIns="0" lIns="0" bIns="0" rIns="0">
            <a:spAutoFit/>
          </a:bodyPr>
          <a:lstStyle/>
          <a:p>
            <a:pPr algn="ctr">
              <a:lnSpc>
                <a:spcPts val="18475"/>
              </a:lnSpc>
            </a:pPr>
            <a:r>
              <a:rPr lang="en-US" sz="13196">
                <a:solidFill>
                  <a:srgbClr val="FFFFFF"/>
                </a:solidFill>
                <a:latin typeface="Quicksand Bold"/>
              </a:rPr>
              <a:t>The science of </a:t>
            </a:r>
          </a:p>
          <a:p>
            <a:pPr algn="ctr">
              <a:lnSpc>
                <a:spcPts val="18475"/>
              </a:lnSpc>
            </a:pPr>
            <a:r>
              <a:rPr lang="en-US" sz="13196">
                <a:solidFill>
                  <a:srgbClr val="FFFFFF"/>
                </a:solidFill>
                <a:latin typeface="Quicksand Bold"/>
              </a:rPr>
              <a:t>sleep</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8FA1FF"/>
        </a:solidFill>
      </p:bgPr>
    </p:bg>
    <p:spTree>
      <p:nvGrpSpPr>
        <p:cNvPr id="1" name=""/>
        <p:cNvGrpSpPr/>
        <p:nvPr/>
      </p:nvGrpSpPr>
      <p:grpSpPr>
        <a:xfrm>
          <a:off x="0" y="0"/>
          <a:ext cx="0" cy="0"/>
          <a:chOff x="0" y="0"/>
          <a:chExt cx="0" cy="0"/>
        </a:xfrm>
      </p:grpSpPr>
      <p:sp>
        <p:nvSpPr>
          <p:cNvPr name="Freeform 2" id="2"/>
          <p:cNvSpPr/>
          <p:nvPr/>
        </p:nvSpPr>
        <p:spPr>
          <a:xfrm flipH="false" flipV="false" rot="0">
            <a:off x="10806177" y="2559235"/>
            <a:ext cx="7481823" cy="7727765"/>
          </a:xfrm>
          <a:custGeom>
            <a:avLst/>
            <a:gdLst/>
            <a:ahLst/>
            <a:cxnLst/>
            <a:rect r="r" b="b" t="t" l="l"/>
            <a:pathLst>
              <a:path h="7727765" w="7481823">
                <a:moveTo>
                  <a:pt x="0" y="0"/>
                </a:moveTo>
                <a:lnTo>
                  <a:pt x="7481823" y="0"/>
                </a:lnTo>
                <a:lnTo>
                  <a:pt x="7481823" y="7727765"/>
                </a:lnTo>
                <a:lnTo>
                  <a:pt x="0" y="7727765"/>
                </a:lnTo>
                <a:lnTo>
                  <a:pt x="0" y="0"/>
                </a:lnTo>
                <a:close/>
              </a:path>
            </a:pathLst>
          </a:custGeom>
          <a:blipFill>
            <a:blip r:embed="rId3"/>
            <a:stretch>
              <a:fillRect l="-467252" t="0" r="0" b="0"/>
            </a:stretch>
          </a:blipFill>
        </p:spPr>
      </p:sp>
      <p:sp>
        <p:nvSpPr>
          <p:cNvPr name="Freeform 3" id="3"/>
          <p:cNvSpPr/>
          <p:nvPr/>
        </p:nvSpPr>
        <p:spPr>
          <a:xfrm flipH="false" flipV="false" rot="0">
            <a:off x="11836623" y="1835358"/>
            <a:ext cx="2264355" cy="2264355"/>
          </a:xfrm>
          <a:custGeom>
            <a:avLst/>
            <a:gdLst/>
            <a:ahLst/>
            <a:cxnLst/>
            <a:rect r="r" b="b" t="t" l="l"/>
            <a:pathLst>
              <a:path h="2264355" w="2264355">
                <a:moveTo>
                  <a:pt x="0" y="0"/>
                </a:moveTo>
                <a:lnTo>
                  <a:pt x="2264356" y="0"/>
                </a:lnTo>
                <a:lnTo>
                  <a:pt x="2264356" y="2264355"/>
                </a:lnTo>
                <a:lnTo>
                  <a:pt x="0" y="226435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6566868" y="450494"/>
            <a:ext cx="1384864" cy="1384864"/>
          </a:xfrm>
          <a:custGeom>
            <a:avLst/>
            <a:gdLst/>
            <a:ahLst/>
            <a:cxnLst/>
            <a:rect r="r" b="b" t="t" l="l"/>
            <a:pathLst>
              <a:path h="1384864" w="1384864">
                <a:moveTo>
                  <a:pt x="0" y="0"/>
                </a:moveTo>
                <a:lnTo>
                  <a:pt x="1384864" y="0"/>
                </a:lnTo>
                <a:lnTo>
                  <a:pt x="1384864" y="1384864"/>
                </a:lnTo>
                <a:lnTo>
                  <a:pt x="0" y="1384864"/>
                </a:lnTo>
                <a:lnTo>
                  <a:pt x="0" y="0"/>
                </a:lnTo>
                <a:close/>
              </a:path>
            </a:pathLst>
          </a:custGeom>
          <a:blipFill>
            <a:blip r:embed="rId6"/>
            <a:stretch>
              <a:fillRect l="0" t="0" r="0" b="0"/>
            </a:stretch>
          </a:blipFill>
        </p:spPr>
      </p:sp>
      <p:sp>
        <p:nvSpPr>
          <p:cNvPr name="TextBox 5" id="5"/>
          <p:cNvSpPr txBox="true"/>
          <p:nvPr/>
        </p:nvSpPr>
        <p:spPr>
          <a:xfrm rot="0">
            <a:off x="1028700" y="3761834"/>
            <a:ext cx="8115300" cy="5080635"/>
          </a:xfrm>
          <a:prstGeom prst="rect">
            <a:avLst/>
          </a:prstGeom>
        </p:spPr>
        <p:txBody>
          <a:bodyPr anchor="t" rtlCol="false" tIns="0" lIns="0" bIns="0" rIns="0">
            <a:spAutoFit/>
          </a:bodyPr>
          <a:lstStyle/>
          <a:p>
            <a:pPr>
              <a:lnSpc>
                <a:spcPts val="5040"/>
              </a:lnSpc>
            </a:pPr>
            <a:r>
              <a:rPr lang="en-US" sz="3600">
                <a:solidFill>
                  <a:srgbClr val="15005D"/>
                </a:solidFill>
                <a:latin typeface="Nunito Bold"/>
              </a:rPr>
              <a:t>While you’re fast asleep, your brain is super busy doing a deep clean. The body isn’t just repairing tissue and consolidating memories from the day, it’s also clearing out waste products and toxins in neurons.</a:t>
            </a:r>
          </a:p>
          <a:p>
            <a:pPr>
              <a:lnSpc>
                <a:spcPts val="5040"/>
              </a:lnSpc>
            </a:pPr>
          </a:p>
          <a:p>
            <a:pPr>
              <a:lnSpc>
                <a:spcPts val="5040"/>
              </a:lnSpc>
            </a:pPr>
            <a:r>
              <a:rPr lang="en-US" sz="3600">
                <a:solidFill>
                  <a:srgbClr val="15005D"/>
                </a:solidFill>
                <a:latin typeface="Nunito Bold"/>
              </a:rPr>
              <a:t>This is a process called autophagy.</a:t>
            </a:r>
          </a:p>
        </p:txBody>
      </p:sp>
      <p:sp>
        <p:nvSpPr>
          <p:cNvPr name="TextBox 6" id="6"/>
          <p:cNvSpPr txBox="true"/>
          <p:nvPr/>
        </p:nvSpPr>
        <p:spPr>
          <a:xfrm rot="0">
            <a:off x="1028700" y="923925"/>
            <a:ext cx="14300631" cy="1928864"/>
          </a:xfrm>
          <a:prstGeom prst="rect">
            <a:avLst/>
          </a:prstGeom>
        </p:spPr>
        <p:txBody>
          <a:bodyPr anchor="t" rtlCol="false" tIns="0" lIns="0" bIns="0" rIns="0">
            <a:spAutoFit/>
          </a:bodyPr>
          <a:lstStyle/>
          <a:p>
            <a:pPr>
              <a:lnSpc>
                <a:spcPts val="7765"/>
              </a:lnSpc>
            </a:pPr>
            <a:r>
              <a:rPr lang="en-US" sz="5547">
                <a:solidFill>
                  <a:srgbClr val="15005D"/>
                </a:solidFill>
                <a:latin typeface="Quicksand Bold"/>
              </a:rPr>
              <a:t>What is your brain doing while </a:t>
            </a:r>
          </a:p>
          <a:p>
            <a:pPr>
              <a:lnSpc>
                <a:spcPts val="7765"/>
              </a:lnSpc>
            </a:pPr>
            <a:r>
              <a:rPr lang="en-US" sz="5547">
                <a:solidFill>
                  <a:srgbClr val="15005D"/>
                </a:solidFill>
                <a:latin typeface="Quicksand Bold"/>
              </a:rPr>
              <a:t>you sleep?</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8E5AFF"/>
        </a:solidFill>
      </p:bgPr>
    </p:bg>
    <p:spTree>
      <p:nvGrpSpPr>
        <p:cNvPr id="1" name=""/>
        <p:cNvGrpSpPr/>
        <p:nvPr/>
      </p:nvGrpSpPr>
      <p:grpSpPr>
        <a:xfrm>
          <a:off x="0" y="0"/>
          <a:ext cx="0" cy="0"/>
          <a:chOff x="0" y="0"/>
          <a:chExt cx="0" cy="0"/>
        </a:xfrm>
      </p:grpSpPr>
      <p:sp>
        <p:nvSpPr>
          <p:cNvPr name="TextBox 2" id="2"/>
          <p:cNvSpPr txBox="true"/>
          <p:nvPr/>
        </p:nvSpPr>
        <p:spPr>
          <a:xfrm rot="0">
            <a:off x="1028700" y="2909737"/>
            <a:ext cx="6950227" cy="6221349"/>
          </a:xfrm>
          <a:prstGeom prst="rect">
            <a:avLst/>
          </a:prstGeom>
        </p:spPr>
        <p:txBody>
          <a:bodyPr anchor="t" rtlCol="false" tIns="0" lIns="0" bIns="0" rIns="0">
            <a:spAutoFit/>
          </a:bodyPr>
          <a:lstStyle/>
          <a:p>
            <a:pPr>
              <a:lnSpc>
                <a:spcPts val="5508"/>
              </a:lnSpc>
            </a:pPr>
            <a:r>
              <a:rPr lang="en-US" sz="3600">
                <a:solidFill>
                  <a:srgbClr val="FFFFFF"/>
                </a:solidFill>
                <a:latin typeface="Nunito Bold"/>
              </a:rPr>
              <a:t>Sleep is crucial for executive functioning, as well as physical health, including your... </a:t>
            </a:r>
          </a:p>
          <a:p>
            <a:pPr>
              <a:lnSpc>
                <a:spcPts val="5508"/>
              </a:lnSpc>
            </a:pPr>
          </a:p>
          <a:p>
            <a:pPr marL="777240" indent="-388620" lvl="1">
              <a:lnSpc>
                <a:spcPts val="5508"/>
              </a:lnSpc>
              <a:buFont typeface="Arial"/>
              <a:buChar char="•"/>
            </a:pPr>
            <a:r>
              <a:rPr lang="en-US" sz="3600">
                <a:solidFill>
                  <a:srgbClr val="FFFFFF"/>
                </a:solidFill>
                <a:latin typeface="Nunito Bold"/>
              </a:rPr>
              <a:t>immune system, </a:t>
            </a:r>
          </a:p>
          <a:p>
            <a:pPr marL="777240" indent="-388620" lvl="1">
              <a:lnSpc>
                <a:spcPts val="5508"/>
              </a:lnSpc>
              <a:buFont typeface="Arial"/>
              <a:buChar char="•"/>
            </a:pPr>
            <a:r>
              <a:rPr lang="en-US" sz="3600">
                <a:solidFill>
                  <a:srgbClr val="FFFFFF"/>
                </a:solidFill>
                <a:latin typeface="Nunito Bold"/>
              </a:rPr>
              <a:t>metabolism, </a:t>
            </a:r>
          </a:p>
          <a:p>
            <a:pPr marL="777240" indent="-388620" lvl="1">
              <a:lnSpc>
                <a:spcPts val="5508"/>
              </a:lnSpc>
              <a:buFont typeface="Arial"/>
              <a:buChar char="•"/>
            </a:pPr>
            <a:r>
              <a:rPr lang="en-US" sz="3600">
                <a:solidFill>
                  <a:srgbClr val="FFFFFF"/>
                </a:solidFill>
                <a:latin typeface="Nunito Bold"/>
              </a:rPr>
              <a:t>heart health, </a:t>
            </a:r>
          </a:p>
          <a:p>
            <a:pPr marL="777240" indent="-388620" lvl="1">
              <a:lnSpc>
                <a:spcPts val="5508"/>
              </a:lnSpc>
              <a:buFont typeface="Arial"/>
              <a:buChar char="•"/>
            </a:pPr>
            <a:r>
              <a:rPr lang="en-US" sz="3600">
                <a:solidFill>
                  <a:srgbClr val="FFFFFF"/>
                </a:solidFill>
                <a:latin typeface="Nunito Bold"/>
              </a:rPr>
              <a:t>and development in children and teenagers. </a:t>
            </a:r>
          </a:p>
        </p:txBody>
      </p:sp>
      <p:sp>
        <p:nvSpPr>
          <p:cNvPr name="TextBox 3" id="3"/>
          <p:cNvSpPr txBox="true"/>
          <p:nvPr/>
        </p:nvSpPr>
        <p:spPr>
          <a:xfrm rot="0">
            <a:off x="1028700" y="923925"/>
            <a:ext cx="14300631" cy="946372"/>
          </a:xfrm>
          <a:prstGeom prst="rect">
            <a:avLst/>
          </a:prstGeom>
        </p:spPr>
        <p:txBody>
          <a:bodyPr anchor="t" rtlCol="false" tIns="0" lIns="0" bIns="0" rIns="0">
            <a:spAutoFit/>
          </a:bodyPr>
          <a:lstStyle/>
          <a:p>
            <a:pPr>
              <a:lnSpc>
                <a:spcPts val="7765"/>
              </a:lnSpc>
            </a:pPr>
            <a:r>
              <a:rPr lang="en-US" sz="5547">
                <a:solidFill>
                  <a:srgbClr val="FFFFFF"/>
                </a:solidFill>
                <a:latin typeface="Quicksand Bold"/>
              </a:rPr>
              <a:t>Why is sleep important?</a:t>
            </a:r>
          </a:p>
        </p:txBody>
      </p:sp>
      <p:sp>
        <p:nvSpPr>
          <p:cNvPr name="Freeform 4" id="4"/>
          <p:cNvSpPr/>
          <p:nvPr/>
        </p:nvSpPr>
        <p:spPr>
          <a:xfrm flipH="false" flipV="false" rot="0">
            <a:off x="10525495" y="2641426"/>
            <a:ext cx="7240898" cy="6872271"/>
          </a:xfrm>
          <a:custGeom>
            <a:avLst/>
            <a:gdLst/>
            <a:ahLst/>
            <a:cxnLst/>
            <a:rect r="r" b="b" t="t" l="l"/>
            <a:pathLst>
              <a:path h="6872271" w="7240898">
                <a:moveTo>
                  <a:pt x="0" y="0"/>
                </a:moveTo>
                <a:lnTo>
                  <a:pt x="7240898" y="0"/>
                </a:lnTo>
                <a:lnTo>
                  <a:pt x="7240898" y="6872271"/>
                </a:lnTo>
                <a:lnTo>
                  <a:pt x="0" y="687227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0262538" y="302561"/>
            <a:ext cx="10486573" cy="10486573"/>
          </a:xfrm>
          <a:custGeom>
            <a:avLst/>
            <a:gdLst/>
            <a:ahLst/>
            <a:cxnLst/>
            <a:rect r="r" b="b" t="t" l="l"/>
            <a:pathLst>
              <a:path h="10486573" w="10486573">
                <a:moveTo>
                  <a:pt x="0" y="0"/>
                </a:moveTo>
                <a:lnTo>
                  <a:pt x="10486573" y="0"/>
                </a:lnTo>
                <a:lnTo>
                  <a:pt x="10486573" y="10486573"/>
                </a:lnTo>
                <a:lnTo>
                  <a:pt x="0" y="10486573"/>
                </a:lnTo>
                <a:lnTo>
                  <a:pt x="0" y="0"/>
                </a:lnTo>
                <a:close/>
              </a:path>
            </a:pathLst>
          </a:custGeom>
          <a:blipFill>
            <a:blip r:embed="rId5"/>
            <a:stretch>
              <a:fillRect l="0" t="0" r="0" b="0"/>
            </a:stretch>
          </a:blipFill>
        </p:spPr>
      </p:sp>
      <p:sp>
        <p:nvSpPr>
          <p:cNvPr name="Freeform 6" id="6"/>
          <p:cNvSpPr/>
          <p:nvPr/>
        </p:nvSpPr>
        <p:spPr>
          <a:xfrm flipH="false" flipV="false" rot="0">
            <a:off x="16566868" y="450494"/>
            <a:ext cx="1384864" cy="1384864"/>
          </a:xfrm>
          <a:custGeom>
            <a:avLst/>
            <a:gdLst/>
            <a:ahLst/>
            <a:cxnLst/>
            <a:rect r="r" b="b" t="t" l="l"/>
            <a:pathLst>
              <a:path h="1384864" w="1384864">
                <a:moveTo>
                  <a:pt x="0" y="0"/>
                </a:moveTo>
                <a:lnTo>
                  <a:pt x="1384864" y="0"/>
                </a:lnTo>
                <a:lnTo>
                  <a:pt x="1384864" y="1384864"/>
                </a:lnTo>
                <a:lnTo>
                  <a:pt x="0" y="1384864"/>
                </a:lnTo>
                <a:lnTo>
                  <a:pt x="0" y="0"/>
                </a:lnTo>
                <a:close/>
              </a:path>
            </a:pathLst>
          </a:custGeom>
          <a:blipFill>
            <a:blip r:embed="rId6"/>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15006D"/>
        </a:solidFill>
      </p:bgPr>
    </p:bg>
    <p:spTree>
      <p:nvGrpSpPr>
        <p:cNvPr id="1" name=""/>
        <p:cNvGrpSpPr/>
        <p:nvPr/>
      </p:nvGrpSpPr>
      <p:grpSpPr>
        <a:xfrm>
          <a:off x="0" y="0"/>
          <a:ext cx="0" cy="0"/>
          <a:chOff x="0" y="0"/>
          <a:chExt cx="0" cy="0"/>
        </a:xfrm>
      </p:grpSpPr>
      <p:sp>
        <p:nvSpPr>
          <p:cNvPr name="Freeform 2" id="2"/>
          <p:cNvSpPr/>
          <p:nvPr/>
        </p:nvSpPr>
        <p:spPr>
          <a:xfrm flipH="false" flipV="false" rot="0">
            <a:off x="16527079" y="405855"/>
            <a:ext cx="1464443" cy="1464443"/>
          </a:xfrm>
          <a:custGeom>
            <a:avLst/>
            <a:gdLst/>
            <a:ahLst/>
            <a:cxnLst/>
            <a:rect r="r" b="b" t="t" l="l"/>
            <a:pathLst>
              <a:path h="1464443" w="1464443">
                <a:moveTo>
                  <a:pt x="0" y="0"/>
                </a:moveTo>
                <a:lnTo>
                  <a:pt x="1464442" y="0"/>
                </a:lnTo>
                <a:lnTo>
                  <a:pt x="1464442" y="1464442"/>
                </a:lnTo>
                <a:lnTo>
                  <a:pt x="0" y="1464442"/>
                </a:lnTo>
                <a:lnTo>
                  <a:pt x="0" y="0"/>
                </a:lnTo>
                <a:close/>
              </a:path>
            </a:pathLst>
          </a:custGeom>
          <a:blipFill>
            <a:blip r:embed="rId2"/>
            <a:stretch>
              <a:fillRect l="0" t="0" r="0" b="0"/>
            </a:stretch>
          </a:blipFill>
        </p:spPr>
      </p:sp>
      <p:sp>
        <p:nvSpPr>
          <p:cNvPr name="Freeform 3" id="3"/>
          <p:cNvSpPr/>
          <p:nvPr/>
        </p:nvSpPr>
        <p:spPr>
          <a:xfrm flipH="false" flipV="false" rot="0">
            <a:off x="10622059" y="3024037"/>
            <a:ext cx="7665941" cy="7633320"/>
          </a:xfrm>
          <a:custGeom>
            <a:avLst/>
            <a:gdLst/>
            <a:ahLst/>
            <a:cxnLst/>
            <a:rect r="r" b="b" t="t" l="l"/>
            <a:pathLst>
              <a:path h="7633320" w="7665941">
                <a:moveTo>
                  <a:pt x="0" y="0"/>
                </a:moveTo>
                <a:lnTo>
                  <a:pt x="7665941" y="0"/>
                </a:lnTo>
                <a:lnTo>
                  <a:pt x="7665941" y="7633320"/>
                </a:lnTo>
                <a:lnTo>
                  <a:pt x="0" y="7633320"/>
                </a:lnTo>
                <a:lnTo>
                  <a:pt x="0" y="0"/>
                </a:lnTo>
                <a:close/>
              </a:path>
            </a:pathLst>
          </a:custGeom>
          <a:blipFill>
            <a:blip r:embed="rId3"/>
            <a:stretch>
              <a:fillRect l="0" t="0" r="0" b="0"/>
            </a:stretch>
          </a:blipFill>
        </p:spPr>
      </p:sp>
      <p:sp>
        <p:nvSpPr>
          <p:cNvPr name="Freeform 4" id="4"/>
          <p:cNvSpPr/>
          <p:nvPr/>
        </p:nvSpPr>
        <p:spPr>
          <a:xfrm flipH="false" flipV="false" rot="0">
            <a:off x="9144000" y="1493809"/>
            <a:ext cx="9872411" cy="9867477"/>
          </a:xfrm>
          <a:custGeom>
            <a:avLst/>
            <a:gdLst/>
            <a:ahLst/>
            <a:cxnLst/>
            <a:rect r="r" b="b" t="t" l="l"/>
            <a:pathLst>
              <a:path h="9867477" w="9872411">
                <a:moveTo>
                  <a:pt x="0" y="0"/>
                </a:moveTo>
                <a:lnTo>
                  <a:pt x="9872411" y="0"/>
                </a:lnTo>
                <a:lnTo>
                  <a:pt x="9872411" y="9867477"/>
                </a:lnTo>
                <a:lnTo>
                  <a:pt x="0" y="9867477"/>
                </a:lnTo>
                <a:lnTo>
                  <a:pt x="0" y="0"/>
                </a:lnTo>
                <a:close/>
              </a:path>
            </a:pathLst>
          </a:custGeom>
          <a:blipFill>
            <a:blip r:embed="rId4"/>
            <a:stretch>
              <a:fillRect l="0" t="0" r="0" b="0"/>
            </a:stretch>
          </a:blipFill>
        </p:spPr>
      </p:sp>
      <p:sp>
        <p:nvSpPr>
          <p:cNvPr name="TextBox 5" id="5"/>
          <p:cNvSpPr txBox="true"/>
          <p:nvPr/>
        </p:nvSpPr>
        <p:spPr>
          <a:xfrm rot="0">
            <a:off x="1028700" y="2909737"/>
            <a:ext cx="8382649" cy="4830699"/>
          </a:xfrm>
          <a:prstGeom prst="rect">
            <a:avLst/>
          </a:prstGeom>
        </p:spPr>
        <p:txBody>
          <a:bodyPr anchor="t" rtlCol="false" tIns="0" lIns="0" bIns="0" rIns="0">
            <a:spAutoFit/>
          </a:bodyPr>
          <a:lstStyle/>
          <a:p>
            <a:pPr>
              <a:lnSpc>
                <a:spcPts val="5508"/>
              </a:lnSpc>
            </a:pPr>
            <a:r>
              <a:rPr lang="en-US" sz="3600">
                <a:solidFill>
                  <a:srgbClr val="FFFFFF"/>
                </a:solidFill>
                <a:latin typeface="Nunito Bold"/>
              </a:rPr>
              <a:t>As you grow, so do your sleep needs. Puberty brings changes in your body's internal clock, making it harder to fall asleep early and wake up early.</a:t>
            </a:r>
          </a:p>
          <a:p>
            <a:pPr>
              <a:lnSpc>
                <a:spcPts val="5508"/>
              </a:lnSpc>
            </a:pPr>
          </a:p>
          <a:p>
            <a:pPr>
              <a:lnSpc>
                <a:spcPts val="5508"/>
              </a:lnSpc>
            </a:pPr>
            <a:r>
              <a:rPr lang="en-US" sz="3600">
                <a:solidFill>
                  <a:srgbClr val="FFFFFF"/>
                </a:solidFill>
                <a:latin typeface="Nunito Bold"/>
              </a:rPr>
              <a:t>As a result, 70% of teens feel they don’t get enough sleep [1].</a:t>
            </a:r>
          </a:p>
        </p:txBody>
      </p:sp>
      <p:sp>
        <p:nvSpPr>
          <p:cNvPr name="TextBox 6" id="6"/>
          <p:cNvSpPr txBox="true"/>
          <p:nvPr/>
        </p:nvSpPr>
        <p:spPr>
          <a:xfrm rot="0">
            <a:off x="1028700" y="914400"/>
            <a:ext cx="15806502" cy="1044518"/>
          </a:xfrm>
          <a:prstGeom prst="rect">
            <a:avLst/>
          </a:prstGeom>
        </p:spPr>
        <p:txBody>
          <a:bodyPr anchor="t" rtlCol="false" tIns="0" lIns="0" bIns="0" rIns="0">
            <a:spAutoFit/>
          </a:bodyPr>
          <a:lstStyle/>
          <a:p>
            <a:pPr>
              <a:lnSpc>
                <a:spcPts val="8583"/>
              </a:lnSpc>
            </a:pPr>
            <a:r>
              <a:rPr lang="en-US" sz="6131">
                <a:solidFill>
                  <a:srgbClr val="FFFFFF"/>
                </a:solidFill>
                <a:latin typeface="Quicksand Bold"/>
              </a:rPr>
              <a:t>Sleep &amp; puberty</a:t>
            </a:r>
          </a:p>
        </p:txBody>
      </p:sp>
      <p:sp>
        <p:nvSpPr>
          <p:cNvPr name="TextBox 7" id="7"/>
          <p:cNvSpPr txBox="true"/>
          <p:nvPr/>
        </p:nvSpPr>
        <p:spPr>
          <a:xfrm rot="0">
            <a:off x="14381760" y="6313248"/>
            <a:ext cx="2877540" cy="2049399"/>
          </a:xfrm>
          <a:prstGeom prst="rect">
            <a:avLst/>
          </a:prstGeom>
        </p:spPr>
        <p:txBody>
          <a:bodyPr anchor="t" rtlCol="false" tIns="0" lIns="0" bIns="0" rIns="0">
            <a:spAutoFit/>
          </a:bodyPr>
          <a:lstStyle/>
          <a:p>
            <a:pPr algn="ctr">
              <a:lnSpc>
                <a:spcPts val="5508"/>
              </a:lnSpc>
            </a:pPr>
            <a:r>
              <a:rPr lang="en-US" sz="3600">
                <a:solidFill>
                  <a:srgbClr val="15006D"/>
                </a:solidFill>
                <a:latin typeface="Nunito Bold"/>
              </a:rPr>
              <a:t>Do you get enough sleep?</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6ECFBD"/>
        </a:solidFill>
      </p:bgPr>
    </p:bg>
    <p:spTree>
      <p:nvGrpSpPr>
        <p:cNvPr id="1" name=""/>
        <p:cNvGrpSpPr/>
        <p:nvPr/>
      </p:nvGrpSpPr>
      <p:grpSpPr>
        <a:xfrm>
          <a:off x="0" y="0"/>
          <a:ext cx="0" cy="0"/>
          <a:chOff x="0" y="0"/>
          <a:chExt cx="0" cy="0"/>
        </a:xfrm>
      </p:grpSpPr>
      <p:sp>
        <p:nvSpPr>
          <p:cNvPr name="Freeform 2" id="2"/>
          <p:cNvSpPr/>
          <p:nvPr/>
        </p:nvSpPr>
        <p:spPr>
          <a:xfrm flipH="false" flipV="false" rot="0">
            <a:off x="16527079" y="476302"/>
            <a:ext cx="1464443" cy="1464443"/>
          </a:xfrm>
          <a:custGeom>
            <a:avLst/>
            <a:gdLst/>
            <a:ahLst/>
            <a:cxnLst/>
            <a:rect r="r" b="b" t="t" l="l"/>
            <a:pathLst>
              <a:path h="1464443" w="1464443">
                <a:moveTo>
                  <a:pt x="0" y="0"/>
                </a:moveTo>
                <a:lnTo>
                  <a:pt x="1464442" y="0"/>
                </a:lnTo>
                <a:lnTo>
                  <a:pt x="1464442" y="1464443"/>
                </a:lnTo>
                <a:lnTo>
                  <a:pt x="0" y="1464443"/>
                </a:lnTo>
                <a:lnTo>
                  <a:pt x="0" y="0"/>
                </a:lnTo>
                <a:close/>
              </a:path>
            </a:pathLst>
          </a:custGeom>
          <a:blipFill>
            <a:blip r:embed="rId2"/>
            <a:stretch>
              <a:fillRect l="0" t="0" r="0" b="0"/>
            </a:stretch>
          </a:blipFill>
        </p:spPr>
      </p:sp>
      <p:grpSp>
        <p:nvGrpSpPr>
          <p:cNvPr name="Group 3" id="3"/>
          <p:cNvGrpSpPr/>
          <p:nvPr/>
        </p:nvGrpSpPr>
        <p:grpSpPr>
          <a:xfrm rot="0">
            <a:off x="1028700" y="2804129"/>
            <a:ext cx="12215212" cy="6206113"/>
            <a:chOff x="0" y="0"/>
            <a:chExt cx="3217175" cy="1634532"/>
          </a:xfrm>
        </p:grpSpPr>
        <p:sp>
          <p:nvSpPr>
            <p:cNvPr name="Freeform 4" id="4"/>
            <p:cNvSpPr/>
            <p:nvPr/>
          </p:nvSpPr>
          <p:spPr>
            <a:xfrm flipH="false" flipV="false" rot="0">
              <a:off x="0" y="0"/>
              <a:ext cx="3217175" cy="1634532"/>
            </a:xfrm>
            <a:custGeom>
              <a:avLst/>
              <a:gdLst/>
              <a:ahLst/>
              <a:cxnLst/>
              <a:rect r="r" b="b" t="t" l="l"/>
              <a:pathLst>
                <a:path h="1634532" w="3217175">
                  <a:moveTo>
                    <a:pt x="0" y="0"/>
                  </a:moveTo>
                  <a:lnTo>
                    <a:pt x="3217175" y="0"/>
                  </a:lnTo>
                  <a:lnTo>
                    <a:pt x="3217175" y="1634532"/>
                  </a:lnTo>
                  <a:lnTo>
                    <a:pt x="0" y="1634532"/>
                  </a:lnTo>
                  <a:close/>
                </a:path>
              </a:pathLst>
            </a:custGeom>
            <a:solidFill>
              <a:srgbClr val="FFFFFF"/>
            </a:solidFill>
          </p:spPr>
        </p:sp>
        <p:sp>
          <p:nvSpPr>
            <p:cNvPr name="TextBox 5" id="5"/>
            <p:cNvSpPr txBox="true"/>
            <p:nvPr/>
          </p:nvSpPr>
          <p:spPr>
            <a:xfrm>
              <a:off x="0" y="-38100"/>
              <a:ext cx="3217175" cy="1672632"/>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220966" y="5578221"/>
            <a:ext cx="7315200" cy="64008"/>
          </a:xfrm>
          <a:custGeom>
            <a:avLst/>
            <a:gdLst/>
            <a:ahLst/>
            <a:cxnLst/>
            <a:rect r="r" b="b" t="t" l="l"/>
            <a:pathLst>
              <a:path h="64008" w="7315200">
                <a:moveTo>
                  <a:pt x="0" y="0"/>
                </a:moveTo>
                <a:lnTo>
                  <a:pt x="7315200" y="0"/>
                </a:lnTo>
                <a:lnTo>
                  <a:pt x="7315200" y="64008"/>
                </a:lnTo>
                <a:lnTo>
                  <a:pt x="0" y="6400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8728709" y="5578221"/>
            <a:ext cx="4344366" cy="64008"/>
          </a:xfrm>
          <a:custGeom>
            <a:avLst/>
            <a:gdLst/>
            <a:ahLst/>
            <a:cxnLst/>
            <a:rect r="r" b="b" t="t" l="l"/>
            <a:pathLst>
              <a:path h="64008" w="4344366">
                <a:moveTo>
                  <a:pt x="0" y="0"/>
                </a:moveTo>
                <a:lnTo>
                  <a:pt x="4344366" y="0"/>
                </a:lnTo>
                <a:lnTo>
                  <a:pt x="4344366" y="64008"/>
                </a:lnTo>
                <a:lnTo>
                  <a:pt x="0" y="64008"/>
                </a:lnTo>
                <a:lnTo>
                  <a:pt x="0" y="0"/>
                </a:lnTo>
                <a:close/>
              </a:path>
            </a:pathLst>
          </a:custGeom>
          <a:blipFill>
            <a:blip r:embed="rId3">
              <a:extLst>
                <a:ext uri="{96DAC541-7B7A-43D3-8B79-37D633B846F1}">
                  <asvg:svgBlip xmlns:asvg="http://schemas.microsoft.com/office/drawing/2016/SVG/main" r:embed="rId4"/>
                </a:ext>
              </a:extLst>
            </a:blip>
            <a:stretch>
              <a:fillRect l="0" t="0" r="-68383" b="0"/>
            </a:stretch>
          </a:blipFill>
        </p:spPr>
      </p:sp>
      <p:sp>
        <p:nvSpPr>
          <p:cNvPr name="Freeform 8" id="8"/>
          <p:cNvSpPr/>
          <p:nvPr/>
        </p:nvSpPr>
        <p:spPr>
          <a:xfrm flipH="false" flipV="false" rot="0">
            <a:off x="1220966" y="7282255"/>
            <a:ext cx="7315200" cy="64008"/>
          </a:xfrm>
          <a:custGeom>
            <a:avLst/>
            <a:gdLst/>
            <a:ahLst/>
            <a:cxnLst/>
            <a:rect r="r" b="b" t="t" l="l"/>
            <a:pathLst>
              <a:path h="64008" w="7315200">
                <a:moveTo>
                  <a:pt x="0" y="0"/>
                </a:moveTo>
                <a:lnTo>
                  <a:pt x="7315200" y="0"/>
                </a:lnTo>
                <a:lnTo>
                  <a:pt x="7315200" y="64008"/>
                </a:lnTo>
                <a:lnTo>
                  <a:pt x="0" y="6400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9" id="9"/>
          <p:cNvSpPr/>
          <p:nvPr/>
        </p:nvSpPr>
        <p:spPr>
          <a:xfrm flipH="false" flipV="false" rot="0">
            <a:off x="8728709" y="7282255"/>
            <a:ext cx="4297490" cy="64008"/>
          </a:xfrm>
          <a:custGeom>
            <a:avLst/>
            <a:gdLst/>
            <a:ahLst/>
            <a:cxnLst/>
            <a:rect r="r" b="b" t="t" l="l"/>
            <a:pathLst>
              <a:path h="64008" w="4297490">
                <a:moveTo>
                  <a:pt x="0" y="0"/>
                </a:moveTo>
                <a:lnTo>
                  <a:pt x="4297490" y="0"/>
                </a:lnTo>
                <a:lnTo>
                  <a:pt x="4297490" y="64008"/>
                </a:lnTo>
                <a:lnTo>
                  <a:pt x="0" y="64008"/>
                </a:lnTo>
                <a:lnTo>
                  <a:pt x="0" y="0"/>
                </a:lnTo>
                <a:close/>
              </a:path>
            </a:pathLst>
          </a:custGeom>
          <a:blipFill>
            <a:blip r:embed="rId3">
              <a:extLst>
                <a:ext uri="{96DAC541-7B7A-43D3-8B79-37D633B846F1}">
                  <asvg:svgBlip xmlns:asvg="http://schemas.microsoft.com/office/drawing/2016/SVG/main" r:embed="rId4"/>
                </a:ext>
              </a:extLst>
            </a:blip>
            <a:stretch>
              <a:fillRect l="0" t="0" r="-70220" b="0"/>
            </a:stretch>
          </a:blipFill>
        </p:spPr>
      </p:sp>
      <p:sp>
        <p:nvSpPr>
          <p:cNvPr name="Freeform 10" id="10"/>
          <p:cNvSpPr/>
          <p:nvPr/>
        </p:nvSpPr>
        <p:spPr>
          <a:xfrm flipH="false" flipV="false" rot="-5400000">
            <a:off x="3286939" y="6284848"/>
            <a:ext cx="4859647" cy="47625"/>
          </a:xfrm>
          <a:custGeom>
            <a:avLst/>
            <a:gdLst/>
            <a:ahLst/>
            <a:cxnLst/>
            <a:rect r="r" b="b" t="t" l="l"/>
            <a:pathLst>
              <a:path h="47625" w="4859647">
                <a:moveTo>
                  <a:pt x="0" y="0"/>
                </a:moveTo>
                <a:lnTo>
                  <a:pt x="4859647" y="0"/>
                </a:lnTo>
                <a:lnTo>
                  <a:pt x="4859647" y="47625"/>
                </a:lnTo>
                <a:lnTo>
                  <a:pt x="0" y="47625"/>
                </a:lnTo>
                <a:lnTo>
                  <a:pt x="0" y="0"/>
                </a:lnTo>
                <a:close/>
              </a:path>
            </a:pathLst>
          </a:custGeom>
          <a:blipFill>
            <a:blip r:embed="rId3">
              <a:extLst>
                <a:ext uri="{96DAC541-7B7A-43D3-8B79-37D633B846F1}">
                  <asvg:svgBlip xmlns:asvg="http://schemas.microsoft.com/office/drawing/2016/SVG/main" r:embed="rId4"/>
                </a:ext>
              </a:extLst>
            </a:blip>
            <a:stretch>
              <a:fillRect l="-50529" t="0" r="0" b="-34400"/>
            </a:stretch>
          </a:blipFill>
        </p:spPr>
      </p:sp>
      <p:grpSp>
        <p:nvGrpSpPr>
          <p:cNvPr name="Group 11" id="11"/>
          <p:cNvGrpSpPr/>
          <p:nvPr/>
        </p:nvGrpSpPr>
        <p:grpSpPr>
          <a:xfrm rot="0">
            <a:off x="3816499" y="2658465"/>
            <a:ext cx="5129050" cy="1059364"/>
            <a:chOff x="0" y="0"/>
            <a:chExt cx="1350861" cy="279009"/>
          </a:xfrm>
        </p:grpSpPr>
        <p:sp>
          <p:nvSpPr>
            <p:cNvPr name="Freeform 12" id="12"/>
            <p:cNvSpPr/>
            <p:nvPr/>
          </p:nvSpPr>
          <p:spPr>
            <a:xfrm flipH="false" flipV="false" rot="0">
              <a:off x="0" y="0"/>
              <a:ext cx="1350861" cy="279009"/>
            </a:xfrm>
            <a:custGeom>
              <a:avLst/>
              <a:gdLst/>
              <a:ahLst/>
              <a:cxnLst/>
              <a:rect r="r" b="b" t="t" l="l"/>
              <a:pathLst>
                <a:path h="279009" w="1350861">
                  <a:moveTo>
                    <a:pt x="0" y="0"/>
                  </a:moveTo>
                  <a:lnTo>
                    <a:pt x="1350861" y="0"/>
                  </a:lnTo>
                  <a:lnTo>
                    <a:pt x="1350861" y="279009"/>
                  </a:lnTo>
                  <a:lnTo>
                    <a:pt x="0" y="279009"/>
                  </a:lnTo>
                  <a:close/>
                </a:path>
              </a:pathLst>
            </a:custGeom>
            <a:solidFill>
              <a:srgbClr val="FF8189"/>
            </a:solidFill>
          </p:spPr>
        </p:sp>
        <p:sp>
          <p:nvSpPr>
            <p:cNvPr name="TextBox 13" id="13"/>
            <p:cNvSpPr txBox="true"/>
            <p:nvPr/>
          </p:nvSpPr>
          <p:spPr>
            <a:xfrm>
              <a:off x="0" y="-38100"/>
              <a:ext cx="1350861" cy="317109"/>
            </a:xfrm>
            <a:prstGeom prst="rect">
              <a:avLst/>
            </a:prstGeom>
          </p:spPr>
          <p:txBody>
            <a:bodyPr anchor="ctr" rtlCol="false" tIns="50800" lIns="50800" bIns="50800" rIns="50800"/>
            <a:lstStyle/>
            <a:p>
              <a:pPr algn="ctr">
                <a:lnSpc>
                  <a:spcPts val="2659"/>
                </a:lnSpc>
              </a:pPr>
            </a:p>
          </p:txBody>
        </p:sp>
      </p:grpSp>
      <p:sp>
        <p:nvSpPr>
          <p:cNvPr name="Freeform 14" id="14"/>
          <p:cNvSpPr/>
          <p:nvPr/>
        </p:nvSpPr>
        <p:spPr>
          <a:xfrm flipH="false" flipV="false" rot="0">
            <a:off x="11195286" y="3445987"/>
            <a:ext cx="6796236" cy="6796236"/>
          </a:xfrm>
          <a:custGeom>
            <a:avLst/>
            <a:gdLst/>
            <a:ahLst/>
            <a:cxnLst/>
            <a:rect r="r" b="b" t="t" l="l"/>
            <a:pathLst>
              <a:path h="6796236" w="6796236">
                <a:moveTo>
                  <a:pt x="0" y="0"/>
                </a:moveTo>
                <a:lnTo>
                  <a:pt x="6796235" y="0"/>
                </a:lnTo>
                <a:lnTo>
                  <a:pt x="6796235" y="6796236"/>
                </a:lnTo>
                <a:lnTo>
                  <a:pt x="0" y="6796236"/>
                </a:lnTo>
                <a:lnTo>
                  <a:pt x="0" y="0"/>
                </a:lnTo>
                <a:close/>
              </a:path>
            </a:pathLst>
          </a:custGeom>
          <a:blipFill>
            <a:blip r:embed="rId5"/>
            <a:stretch>
              <a:fillRect l="0" t="0" r="0" b="0"/>
            </a:stretch>
          </a:blipFill>
        </p:spPr>
      </p:sp>
      <p:sp>
        <p:nvSpPr>
          <p:cNvPr name="TextBox 15" id="15"/>
          <p:cNvSpPr txBox="true"/>
          <p:nvPr/>
        </p:nvSpPr>
        <p:spPr>
          <a:xfrm rot="0">
            <a:off x="1028700" y="923925"/>
            <a:ext cx="14300631" cy="946372"/>
          </a:xfrm>
          <a:prstGeom prst="rect">
            <a:avLst/>
          </a:prstGeom>
        </p:spPr>
        <p:txBody>
          <a:bodyPr anchor="t" rtlCol="false" tIns="0" lIns="0" bIns="0" rIns="0">
            <a:spAutoFit/>
          </a:bodyPr>
          <a:lstStyle/>
          <a:p>
            <a:pPr>
              <a:lnSpc>
                <a:spcPts val="7765"/>
              </a:lnSpc>
            </a:pPr>
            <a:r>
              <a:rPr lang="en-US" sz="5547">
                <a:solidFill>
                  <a:srgbClr val="15005D"/>
                </a:solidFill>
                <a:latin typeface="Quicksand Bold"/>
              </a:rPr>
              <a:t>How many hours of sleep do you need?</a:t>
            </a:r>
          </a:p>
        </p:txBody>
      </p:sp>
      <p:sp>
        <p:nvSpPr>
          <p:cNvPr name="TextBox 16" id="16"/>
          <p:cNvSpPr txBox="true"/>
          <p:nvPr/>
        </p:nvSpPr>
        <p:spPr>
          <a:xfrm rot="0">
            <a:off x="1028700" y="2708879"/>
            <a:ext cx="3637045" cy="862405"/>
          </a:xfrm>
          <a:prstGeom prst="rect">
            <a:avLst/>
          </a:prstGeom>
        </p:spPr>
        <p:txBody>
          <a:bodyPr anchor="t" rtlCol="false" tIns="0" lIns="0" bIns="0" rIns="0">
            <a:spAutoFit/>
          </a:bodyPr>
          <a:lstStyle/>
          <a:p>
            <a:pPr algn="ctr">
              <a:lnSpc>
                <a:spcPts val="7065"/>
              </a:lnSpc>
            </a:pPr>
            <a:r>
              <a:rPr lang="en-US" sz="5047">
                <a:solidFill>
                  <a:srgbClr val="15005D"/>
                </a:solidFill>
                <a:latin typeface="Quicksand Bold"/>
              </a:rPr>
              <a:t>Age range</a:t>
            </a:r>
          </a:p>
        </p:txBody>
      </p:sp>
      <p:sp>
        <p:nvSpPr>
          <p:cNvPr name="TextBox 17" id="17"/>
          <p:cNvSpPr txBox="true"/>
          <p:nvPr/>
        </p:nvSpPr>
        <p:spPr>
          <a:xfrm rot="0">
            <a:off x="5740575" y="2709320"/>
            <a:ext cx="8125301" cy="862405"/>
          </a:xfrm>
          <a:prstGeom prst="rect">
            <a:avLst/>
          </a:prstGeom>
        </p:spPr>
        <p:txBody>
          <a:bodyPr anchor="t" rtlCol="false" tIns="0" lIns="0" bIns="0" rIns="0">
            <a:spAutoFit/>
          </a:bodyPr>
          <a:lstStyle/>
          <a:p>
            <a:pPr algn="ctr">
              <a:lnSpc>
                <a:spcPts val="7065"/>
              </a:lnSpc>
            </a:pPr>
            <a:r>
              <a:rPr lang="en-US" sz="5047">
                <a:solidFill>
                  <a:srgbClr val="15005D"/>
                </a:solidFill>
                <a:latin typeface="Quicksand Bold"/>
              </a:rPr>
              <a:t>Hours of sleep daily </a:t>
            </a:r>
          </a:p>
        </p:txBody>
      </p:sp>
      <p:sp>
        <p:nvSpPr>
          <p:cNvPr name="TextBox 18" id="18"/>
          <p:cNvSpPr txBox="true"/>
          <p:nvPr/>
        </p:nvSpPr>
        <p:spPr>
          <a:xfrm rot="0">
            <a:off x="1028700" y="4281095"/>
            <a:ext cx="3637045" cy="862405"/>
          </a:xfrm>
          <a:prstGeom prst="rect">
            <a:avLst/>
          </a:prstGeom>
        </p:spPr>
        <p:txBody>
          <a:bodyPr anchor="t" rtlCol="false" tIns="0" lIns="0" bIns="0" rIns="0">
            <a:spAutoFit/>
          </a:bodyPr>
          <a:lstStyle/>
          <a:p>
            <a:pPr algn="ctr">
              <a:lnSpc>
                <a:spcPts val="7065"/>
              </a:lnSpc>
            </a:pPr>
            <a:r>
              <a:rPr lang="en-US" sz="5047">
                <a:solidFill>
                  <a:srgbClr val="15005D"/>
                </a:solidFill>
                <a:latin typeface="Quicksand Bold"/>
              </a:rPr>
              <a:t>6-12</a:t>
            </a:r>
          </a:p>
        </p:txBody>
      </p:sp>
      <p:sp>
        <p:nvSpPr>
          <p:cNvPr name="TextBox 19" id="19"/>
          <p:cNvSpPr txBox="true"/>
          <p:nvPr/>
        </p:nvSpPr>
        <p:spPr>
          <a:xfrm rot="0">
            <a:off x="7984703" y="4281095"/>
            <a:ext cx="3637045" cy="862405"/>
          </a:xfrm>
          <a:prstGeom prst="rect">
            <a:avLst/>
          </a:prstGeom>
        </p:spPr>
        <p:txBody>
          <a:bodyPr anchor="t" rtlCol="false" tIns="0" lIns="0" bIns="0" rIns="0">
            <a:spAutoFit/>
          </a:bodyPr>
          <a:lstStyle/>
          <a:p>
            <a:pPr algn="ctr">
              <a:lnSpc>
                <a:spcPts val="7065"/>
              </a:lnSpc>
            </a:pPr>
            <a:r>
              <a:rPr lang="en-US" sz="5047">
                <a:solidFill>
                  <a:srgbClr val="15005D"/>
                </a:solidFill>
                <a:latin typeface="Quicksand Bold"/>
              </a:rPr>
              <a:t>9-12</a:t>
            </a:r>
          </a:p>
        </p:txBody>
      </p:sp>
      <p:sp>
        <p:nvSpPr>
          <p:cNvPr name="TextBox 20" id="20"/>
          <p:cNvSpPr txBox="true"/>
          <p:nvPr/>
        </p:nvSpPr>
        <p:spPr>
          <a:xfrm rot="0">
            <a:off x="1028700" y="5981700"/>
            <a:ext cx="3637045" cy="862405"/>
          </a:xfrm>
          <a:prstGeom prst="rect">
            <a:avLst/>
          </a:prstGeom>
        </p:spPr>
        <p:txBody>
          <a:bodyPr anchor="t" rtlCol="false" tIns="0" lIns="0" bIns="0" rIns="0">
            <a:spAutoFit/>
          </a:bodyPr>
          <a:lstStyle/>
          <a:p>
            <a:pPr algn="ctr">
              <a:lnSpc>
                <a:spcPts val="7065"/>
              </a:lnSpc>
            </a:pPr>
            <a:r>
              <a:rPr lang="en-US" sz="5047">
                <a:solidFill>
                  <a:srgbClr val="15005D"/>
                </a:solidFill>
                <a:latin typeface="Quicksand Bold"/>
              </a:rPr>
              <a:t>13-18</a:t>
            </a:r>
          </a:p>
        </p:txBody>
      </p:sp>
      <p:sp>
        <p:nvSpPr>
          <p:cNvPr name="TextBox 21" id="21"/>
          <p:cNvSpPr txBox="true"/>
          <p:nvPr/>
        </p:nvSpPr>
        <p:spPr>
          <a:xfrm rot="0">
            <a:off x="7984703" y="5981700"/>
            <a:ext cx="3637045" cy="862405"/>
          </a:xfrm>
          <a:prstGeom prst="rect">
            <a:avLst/>
          </a:prstGeom>
        </p:spPr>
        <p:txBody>
          <a:bodyPr anchor="t" rtlCol="false" tIns="0" lIns="0" bIns="0" rIns="0">
            <a:spAutoFit/>
          </a:bodyPr>
          <a:lstStyle/>
          <a:p>
            <a:pPr algn="ctr">
              <a:lnSpc>
                <a:spcPts val="7065"/>
              </a:lnSpc>
            </a:pPr>
            <a:r>
              <a:rPr lang="en-US" sz="5047">
                <a:solidFill>
                  <a:srgbClr val="15005D"/>
                </a:solidFill>
                <a:latin typeface="Quicksand Bold"/>
              </a:rPr>
              <a:t>8-10</a:t>
            </a:r>
          </a:p>
        </p:txBody>
      </p:sp>
      <p:sp>
        <p:nvSpPr>
          <p:cNvPr name="TextBox 22" id="22"/>
          <p:cNvSpPr txBox="true"/>
          <p:nvPr/>
        </p:nvSpPr>
        <p:spPr>
          <a:xfrm rot="0">
            <a:off x="1028700" y="7682305"/>
            <a:ext cx="3637045" cy="862405"/>
          </a:xfrm>
          <a:prstGeom prst="rect">
            <a:avLst/>
          </a:prstGeom>
        </p:spPr>
        <p:txBody>
          <a:bodyPr anchor="t" rtlCol="false" tIns="0" lIns="0" bIns="0" rIns="0">
            <a:spAutoFit/>
          </a:bodyPr>
          <a:lstStyle/>
          <a:p>
            <a:pPr algn="ctr">
              <a:lnSpc>
                <a:spcPts val="7065"/>
              </a:lnSpc>
            </a:pPr>
            <a:r>
              <a:rPr lang="en-US" sz="5047">
                <a:solidFill>
                  <a:srgbClr val="15005D"/>
                </a:solidFill>
                <a:latin typeface="Quicksand Bold"/>
              </a:rPr>
              <a:t>18+</a:t>
            </a:r>
          </a:p>
        </p:txBody>
      </p:sp>
      <p:sp>
        <p:nvSpPr>
          <p:cNvPr name="TextBox 23" id="23"/>
          <p:cNvSpPr txBox="true"/>
          <p:nvPr/>
        </p:nvSpPr>
        <p:spPr>
          <a:xfrm rot="0">
            <a:off x="7984703" y="7689163"/>
            <a:ext cx="3637045" cy="862405"/>
          </a:xfrm>
          <a:prstGeom prst="rect">
            <a:avLst/>
          </a:prstGeom>
        </p:spPr>
        <p:txBody>
          <a:bodyPr anchor="t" rtlCol="false" tIns="0" lIns="0" bIns="0" rIns="0">
            <a:spAutoFit/>
          </a:bodyPr>
          <a:lstStyle/>
          <a:p>
            <a:pPr algn="ctr">
              <a:lnSpc>
                <a:spcPts val="7065"/>
              </a:lnSpc>
            </a:pPr>
            <a:r>
              <a:rPr lang="en-US" sz="5047">
                <a:solidFill>
                  <a:srgbClr val="15005D"/>
                </a:solidFill>
                <a:latin typeface="Quicksand Bold"/>
              </a:rPr>
              <a:t>7+</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F8189"/>
        </a:solidFill>
      </p:bgPr>
    </p:bg>
    <p:spTree>
      <p:nvGrpSpPr>
        <p:cNvPr id="1" name=""/>
        <p:cNvGrpSpPr/>
        <p:nvPr/>
      </p:nvGrpSpPr>
      <p:grpSpPr>
        <a:xfrm>
          <a:off x="0" y="0"/>
          <a:ext cx="0" cy="0"/>
          <a:chOff x="0" y="0"/>
          <a:chExt cx="0" cy="0"/>
        </a:xfrm>
      </p:grpSpPr>
      <p:sp>
        <p:nvSpPr>
          <p:cNvPr name="Freeform 2" id="2"/>
          <p:cNvSpPr/>
          <p:nvPr/>
        </p:nvSpPr>
        <p:spPr>
          <a:xfrm flipH="false" flipV="false" rot="0">
            <a:off x="16566868" y="450494"/>
            <a:ext cx="1384864" cy="1384864"/>
          </a:xfrm>
          <a:custGeom>
            <a:avLst/>
            <a:gdLst/>
            <a:ahLst/>
            <a:cxnLst/>
            <a:rect r="r" b="b" t="t" l="l"/>
            <a:pathLst>
              <a:path h="1384864" w="1384864">
                <a:moveTo>
                  <a:pt x="0" y="0"/>
                </a:moveTo>
                <a:lnTo>
                  <a:pt x="1384864" y="0"/>
                </a:lnTo>
                <a:lnTo>
                  <a:pt x="1384864" y="1384864"/>
                </a:lnTo>
                <a:lnTo>
                  <a:pt x="0" y="1384864"/>
                </a:lnTo>
                <a:lnTo>
                  <a:pt x="0" y="0"/>
                </a:lnTo>
                <a:close/>
              </a:path>
            </a:pathLst>
          </a:custGeom>
          <a:blipFill>
            <a:blip r:embed="rId2"/>
            <a:stretch>
              <a:fillRect l="0" t="0" r="0" b="0"/>
            </a:stretch>
          </a:blipFill>
        </p:spPr>
      </p:sp>
      <p:sp>
        <p:nvSpPr>
          <p:cNvPr name="Freeform 3" id="3"/>
          <p:cNvSpPr/>
          <p:nvPr/>
        </p:nvSpPr>
        <p:spPr>
          <a:xfrm flipH="false" flipV="false" rot="0">
            <a:off x="11274764" y="2419783"/>
            <a:ext cx="6676968" cy="6648555"/>
          </a:xfrm>
          <a:custGeom>
            <a:avLst/>
            <a:gdLst/>
            <a:ahLst/>
            <a:cxnLst/>
            <a:rect r="r" b="b" t="t" l="l"/>
            <a:pathLst>
              <a:path h="6648555" w="6676968">
                <a:moveTo>
                  <a:pt x="0" y="0"/>
                </a:moveTo>
                <a:lnTo>
                  <a:pt x="6676968" y="0"/>
                </a:lnTo>
                <a:lnTo>
                  <a:pt x="6676968" y="6648555"/>
                </a:lnTo>
                <a:lnTo>
                  <a:pt x="0" y="6648555"/>
                </a:lnTo>
                <a:lnTo>
                  <a:pt x="0" y="0"/>
                </a:lnTo>
                <a:close/>
              </a:path>
            </a:pathLst>
          </a:custGeom>
          <a:blipFill>
            <a:blip r:embed="rId3"/>
            <a:stretch>
              <a:fillRect l="0" t="0" r="0" b="0"/>
            </a:stretch>
          </a:blipFill>
        </p:spPr>
      </p:sp>
      <p:sp>
        <p:nvSpPr>
          <p:cNvPr name="Freeform 4" id="4"/>
          <p:cNvSpPr/>
          <p:nvPr/>
        </p:nvSpPr>
        <p:spPr>
          <a:xfrm flipH="false" flipV="false" rot="0">
            <a:off x="11695814" y="3369027"/>
            <a:ext cx="7654658" cy="7661746"/>
          </a:xfrm>
          <a:custGeom>
            <a:avLst/>
            <a:gdLst/>
            <a:ahLst/>
            <a:cxnLst/>
            <a:rect r="r" b="b" t="t" l="l"/>
            <a:pathLst>
              <a:path h="7661746" w="7654658">
                <a:moveTo>
                  <a:pt x="0" y="0"/>
                </a:moveTo>
                <a:lnTo>
                  <a:pt x="7654658" y="0"/>
                </a:lnTo>
                <a:lnTo>
                  <a:pt x="7654658" y="7661745"/>
                </a:lnTo>
                <a:lnTo>
                  <a:pt x="0" y="7661745"/>
                </a:lnTo>
                <a:lnTo>
                  <a:pt x="0" y="0"/>
                </a:lnTo>
                <a:close/>
              </a:path>
            </a:pathLst>
          </a:custGeom>
          <a:blipFill>
            <a:blip r:embed="rId4"/>
            <a:stretch>
              <a:fillRect l="0" t="0" r="0" b="0"/>
            </a:stretch>
          </a:blipFill>
        </p:spPr>
      </p:sp>
      <p:sp>
        <p:nvSpPr>
          <p:cNvPr name="Freeform 5" id="5"/>
          <p:cNvSpPr/>
          <p:nvPr/>
        </p:nvSpPr>
        <p:spPr>
          <a:xfrm flipH="true" flipV="false" rot="0">
            <a:off x="10797607" y="6274465"/>
            <a:ext cx="1796413" cy="1319241"/>
          </a:xfrm>
          <a:custGeom>
            <a:avLst/>
            <a:gdLst/>
            <a:ahLst/>
            <a:cxnLst/>
            <a:rect r="r" b="b" t="t" l="l"/>
            <a:pathLst>
              <a:path h="1319241" w="1796413">
                <a:moveTo>
                  <a:pt x="1796414" y="0"/>
                </a:moveTo>
                <a:lnTo>
                  <a:pt x="0" y="0"/>
                </a:lnTo>
                <a:lnTo>
                  <a:pt x="0" y="1319241"/>
                </a:lnTo>
                <a:lnTo>
                  <a:pt x="1796414" y="1319241"/>
                </a:lnTo>
                <a:lnTo>
                  <a:pt x="1796414" y="0"/>
                </a:lnTo>
                <a:close/>
              </a:path>
            </a:pathLst>
          </a:custGeom>
          <a:blipFill>
            <a:blip r:embed="rId5"/>
            <a:stretch>
              <a:fillRect l="0" t="0" r="0" b="0"/>
            </a:stretch>
          </a:blipFill>
        </p:spPr>
      </p:sp>
      <p:sp>
        <p:nvSpPr>
          <p:cNvPr name="TextBox 6" id="6"/>
          <p:cNvSpPr txBox="true"/>
          <p:nvPr/>
        </p:nvSpPr>
        <p:spPr>
          <a:xfrm rot="0">
            <a:off x="1028700" y="2743548"/>
            <a:ext cx="8115300" cy="6356985"/>
          </a:xfrm>
          <a:prstGeom prst="rect">
            <a:avLst/>
          </a:prstGeom>
        </p:spPr>
        <p:txBody>
          <a:bodyPr anchor="t" rtlCol="false" tIns="0" lIns="0" bIns="0" rIns="0">
            <a:spAutoFit/>
          </a:bodyPr>
          <a:lstStyle/>
          <a:p>
            <a:pPr marL="777240" indent="-388620" lvl="1">
              <a:lnSpc>
                <a:spcPts val="5040"/>
              </a:lnSpc>
              <a:buFont typeface="Arial"/>
              <a:buChar char="•"/>
            </a:pPr>
            <a:r>
              <a:rPr lang="en-US" sz="3600">
                <a:solidFill>
                  <a:srgbClr val="15005D"/>
                </a:solidFill>
                <a:latin typeface="Nunito Bold"/>
              </a:rPr>
              <a:t>Smart device screens emit blue light that can trick your brain into thinking it's daytime, making it harder to fall asleep.</a:t>
            </a:r>
          </a:p>
          <a:p>
            <a:pPr>
              <a:lnSpc>
                <a:spcPts val="5040"/>
              </a:lnSpc>
            </a:pPr>
          </a:p>
          <a:p>
            <a:pPr marL="777240" indent="-388620" lvl="1">
              <a:lnSpc>
                <a:spcPts val="5040"/>
              </a:lnSpc>
              <a:buFont typeface="Arial"/>
              <a:buChar char="•"/>
            </a:pPr>
            <a:r>
              <a:rPr lang="en-US" sz="3600">
                <a:solidFill>
                  <a:srgbClr val="15005D"/>
                </a:solidFill>
                <a:latin typeface="Nunito Bold"/>
              </a:rPr>
              <a:t>Caffeine and nicotine are stimulants that can interfere with your sleep cycle, making it harder to get the rest you need.</a:t>
            </a:r>
          </a:p>
          <a:p>
            <a:pPr>
              <a:lnSpc>
                <a:spcPts val="5040"/>
              </a:lnSpc>
            </a:pPr>
          </a:p>
        </p:txBody>
      </p:sp>
      <p:sp>
        <p:nvSpPr>
          <p:cNvPr name="TextBox 7" id="7"/>
          <p:cNvSpPr txBox="true"/>
          <p:nvPr/>
        </p:nvSpPr>
        <p:spPr>
          <a:xfrm rot="0">
            <a:off x="1028700" y="923925"/>
            <a:ext cx="14300631" cy="946372"/>
          </a:xfrm>
          <a:prstGeom prst="rect">
            <a:avLst/>
          </a:prstGeom>
        </p:spPr>
        <p:txBody>
          <a:bodyPr anchor="t" rtlCol="false" tIns="0" lIns="0" bIns="0" rIns="0">
            <a:spAutoFit/>
          </a:bodyPr>
          <a:lstStyle/>
          <a:p>
            <a:pPr>
              <a:lnSpc>
                <a:spcPts val="7765"/>
              </a:lnSpc>
            </a:pPr>
            <a:r>
              <a:rPr lang="en-US" sz="5547">
                <a:solidFill>
                  <a:srgbClr val="15005D"/>
                </a:solidFill>
                <a:latin typeface="Quicksand Bold"/>
              </a:rPr>
              <a:t>Screens &amp; Stimulants on Sleep</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FC466"/>
        </a:solidFill>
      </p:bgPr>
    </p:bg>
    <p:spTree>
      <p:nvGrpSpPr>
        <p:cNvPr id="1" name=""/>
        <p:cNvGrpSpPr/>
        <p:nvPr/>
      </p:nvGrpSpPr>
      <p:grpSpPr>
        <a:xfrm>
          <a:off x="0" y="0"/>
          <a:ext cx="0" cy="0"/>
          <a:chOff x="0" y="0"/>
          <a:chExt cx="0" cy="0"/>
        </a:xfrm>
      </p:grpSpPr>
      <p:sp>
        <p:nvSpPr>
          <p:cNvPr name="Freeform 2" id="2"/>
          <p:cNvSpPr/>
          <p:nvPr/>
        </p:nvSpPr>
        <p:spPr>
          <a:xfrm flipH="false" flipV="false" rot="0">
            <a:off x="16337553" y="509957"/>
            <a:ext cx="1360340" cy="1360340"/>
          </a:xfrm>
          <a:custGeom>
            <a:avLst/>
            <a:gdLst/>
            <a:ahLst/>
            <a:cxnLst/>
            <a:rect r="r" b="b" t="t" l="l"/>
            <a:pathLst>
              <a:path h="1360340" w="1360340">
                <a:moveTo>
                  <a:pt x="0" y="0"/>
                </a:moveTo>
                <a:lnTo>
                  <a:pt x="1360340" y="0"/>
                </a:lnTo>
                <a:lnTo>
                  <a:pt x="1360340" y="1360340"/>
                </a:lnTo>
                <a:lnTo>
                  <a:pt x="0" y="1360340"/>
                </a:lnTo>
                <a:lnTo>
                  <a:pt x="0" y="0"/>
                </a:lnTo>
                <a:close/>
              </a:path>
            </a:pathLst>
          </a:custGeom>
          <a:blipFill>
            <a:blip r:embed="rId2"/>
            <a:stretch>
              <a:fillRect l="0" t="0" r="0" b="0"/>
            </a:stretch>
          </a:blipFill>
        </p:spPr>
      </p:sp>
      <p:sp>
        <p:nvSpPr>
          <p:cNvPr name="Freeform 3" id="3"/>
          <p:cNvSpPr/>
          <p:nvPr/>
        </p:nvSpPr>
        <p:spPr>
          <a:xfrm flipH="false" flipV="false" rot="-5400000">
            <a:off x="11287040" y="2428170"/>
            <a:ext cx="5030515" cy="11246564"/>
          </a:xfrm>
          <a:custGeom>
            <a:avLst/>
            <a:gdLst/>
            <a:ahLst/>
            <a:cxnLst/>
            <a:rect r="r" b="b" t="t" l="l"/>
            <a:pathLst>
              <a:path h="11246564" w="5030515">
                <a:moveTo>
                  <a:pt x="0" y="0"/>
                </a:moveTo>
                <a:lnTo>
                  <a:pt x="5030515" y="0"/>
                </a:lnTo>
                <a:lnTo>
                  <a:pt x="5030515" y="11246565"/>
                </a:lnTo>
                <a:lnTo>
                  <a:pt x="0" y="11246565"/>
                </a:lnTo>
                <a:lnTo>
                  <a:pt x="0" y="0"/>
                </a:lnTo>
                <a:close/>
              </a:path>
            </a:pathLst>
          </a:custGeom>
          <a:blipFill>
            <a:blip r:embed="rId3"/>
            <a:stretch>
              <a:fillRect l="0" t="0" r="0" b="0"/>
            </a:stretch>
          </a:blipFill>
        </p:spPr>
      </p:sp>
      <p:sp>
        <p:nvSpPr>
          <p:cNvPr name="Freeform 4" id="4"/>
          <p:cNvSpPr/>
          <p:nvPr/>
        </p:nvSpPr>
        <p:spPr>
          <a:xfrm flipH="false" flipV="false" rot="0">
            <a:off x="10577037" y="2576037"/>
            <a:ext cx="7710963" cy="7710963"/>
          </a:xfrm>
          <a:custGeom>
            <a:avLst/>
            <a:gdLst/>
            <a:ahLst/>
            <a:cxnLst/>
            <a:rect r="r" b="b" t="t" l="l"/>
            <a:pathLst>
              <a:path h="7710963" w="7710963">
                <a:moveTo>
                  <a:pt x="0" y="0"/>
                </a:moveTo>
                <a:lnTo>
                  <a:pt x="7710963" y="0"/>
                </a:lnTo>
                <a:lnTo>
                  <a:pt x="7710963" y="7710963"/>
                </a:lnTo>
                <a:lnTo>
                  <a:pt x="0" y="7710963"/>
                </a:lnTo>
                <a:lnTo>
                  <a:pt x="0" y="0"/>
                </a:lnTo>
                <a:close/>
              </a:path>
            </a:pathLst>
          </a:custGeom>
          <a:blipFill>
            <a:blip r:embed="rId4"/>
            <a:stretch>
              <a:fillRect l="0" t="0" r="0" b="0"/>
            </a:stretch>
          </a:blipFill>
        </p:spPr>
      </p:sp>
      <p:sp>
        <p:nvSpPr>
          <p:cNvPr name="Freeform 5" id="5"/>
          <p:cNvSpPr/>
          <p:nvPr/>
        </p:nvSpPr>
        <p:spPr>
          <a:xfrm flipH="true" flipV="false" rot="0">
            <a:off x="10396496" y="1430180"/>
            <a:ext cx="4565659" cy="4114800"/>
          </a:xfrm>
          <a:custGeom>
            <a:avLst/>
            <a:gdLst/>
            <a:ahLst/>
            <a:cxnLst/>
            <a:rect r="r" b="b" t="t" l="l"/>
            <a:pathLst>
              <a:path h="4114800" w="4565659">
                <a:moveTo>
                  <a:pt x="4565659" y="0"/>
                </a:moveTo>
                <a:lnTo>
                  <a:pt x="0" y="0"/>
                </a:lnTo>
                <a:lnTo>
                  <a:pt x="0" y="4114800"/>
                </a:lnTo>
                <a:lnTo>
                  <a:pt x="4565659" y="4114800"/>
                </a:lnTo>
                <a:lnTo>
                  <a:pt x="4565659"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6" id="6"/>
          <p:cNvSpPr txBox="true"/>
          <p:nvPr/>
        </p:nvSpPr>
        <p:spPr>
          <a:xfrm rot="0">
            <a:off x="1028700" y="2509362"/>
            <a:ext cx="7530197" cy="3026833"/>
          </a:xfrm>
          <a:prstGeom prst="rect">
            <a:avLst/>
          </a:prstGeom>
        </p:spPr>
        <p:txBody>
          <a:bodyPr anchor="t" rtlCol="false" tIns="0" lIns="0" bIns="0" rIns="0">
            <a:spAutoFit/>
          </a:bodyPr>
          <a:lstStyle/>
          <a:p>
            <a:pPr>
              <a:lnSpc>
                <a:spcPts val="4841"/>
              </a:lnSpc>
            </a:pPr>
            <a:r>
              <a:rPr lang="en-US" sz="3458">
                <a:solidFill>
                  <a:srgbClr val="15005D"/>
                </a:solidFill>
                <a:latin typeface="Nunito Italics"/>
              </a:rPr>
              <a:t>Research shows that people who use nicotine products like cigarettes and ‘vapes’ can take </a:t>
            </a:r>
            <a:r>
              <a:rPr lang="en-US" sz="3458">
                <a:solidFill>
                  <a:srgbClr val="15005D"/>
                </a:solidFill>
                <a:latin typeface="Nunito Bold Italics"/>
              </a:rPr>
              <a:t>up to 25 minutes longer to fall asleep</a:t>
            </a:r>
            <a:r>
              <a:rPr lang="en-US" sz="3458">
                <a:solidFill>
                  <a:srgbClr val="15005D"/>
                </a:solidFill>
                <a:latin typeface="Nunito Italics"/>
              </a:rPr>
              <a:t> than those who don't use nicotine [2].</a:t>
            </a:r>
          </a:p>
        </p:txBody>
      </p:sp>
      <p:sp>
        <p:nvSpPr>
          <p:cNvPr name="TextBox 7" id="7"/>
          <p:cNvSpPr txBox="true"/>
          <p:nvPr/>
        </p:nvSpPr>
        <p:spPr>
          <a:xfrm rot="0">
            <a:off x="1028700" y="923925"/>
            <a:ext cx="14300631" cy="946372"/>
          </a:xfrm>
          <a:prstGeom prst="rect">
            <a:avLst/>
          </a:prstGeom>
        </p:spPr>
        <p:txBody>
          <a:bodyPr anchor="t" rtlCol="false" tIns="0" lIns="0" bIns="0" rIns="0">
            <a:spAutoFit/>
          </a:bodyPr>
          <a:lstStyle/>
          <a:p>
            <a:pPr>
              <a:lnSpc>
                <a:spcPts val="7765"/>
              </a:lnSpc>
            </a:pPr>
            <a:r>
              <a:rPr lang="en-US" sz="5547">
                <a:solidFill>
                  <a:srgbClr val="15005D"/>
                </a:solidFill>
                <a:latin typeface="Quicksand Bold"/>
              </a:rPr>
              <a:t>Did you know...</a:t>
            </a:r>
          </a:p>
        </p:txBody>
      </p:sp>
      <p:sp>
        <p:nvSpPr>
          <p:cNvPr name="TextBox 8" id="8"/>
          <p:cNvSpPr txBox="true"/>
          <p:nvPr/>
        </p:nvSpPr>
        <p:spPr>
          <a:xfrm rot="0">
            <a:off x="10960838" y="2235995"/>
            <a:ext cx="3436974" cy="1251585"/>
          </a:xfrm>
          <a:prstGeom prst="rect">
            <a:avLst/>
          </a:prstGeom>
        </p:spPr>
        <p:txBody>
          <a:bodyPr anchor="t" rtlCol="false" tIns="0" lIns="0" bIns="0" rIns="0">
            <a:spAutoFit/>
          </a:bodyPr>
          <a:lstStyle/>
          <a:p>
            <a:pPr algn="ctr">
              <a:lnSpc>
                <a:spcPts val="5040"/>
              </a:lnSpc>
            </a:pPr>
            <a:r>
              <a:rPr lang="en-US" sz="3600">
                <a:solidFill>
                  <a:srgbClr val="15005D"/>
                </a:solidFill>
                <a:latin typeface="Nunito Bold"/>
              </a:rPr>
              <a:t>... any minute now...</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3843D0"/>
        </a:solidFill>
      </p:bgPr>
    </p:bg>
    <p:spTree>
      <p:nvGrpSpPr>
        <p:cNvPr id="1" name=""/>
        <p:cNvGrpSpPr/>
        <p:nvPr/>
      </p:nvGrpSpPr>
      <p:grpSpPr>
        <a:xfrm>
          <a:off x="0" y="0"/>
          <a:ext cx="0" cy="0"/>
          <a:chOff x="0" y="0"/>
          <a:chExt cx="0" cy="0"/>
        </a:xfrm>
      </p:grpSpPr>
      <p:sp>
        <p:nvSpPr>
          <p:cNvPr name="Freeform 2" id="2"/>
          <p:cNvSpPr/>
          <p:nvPr/>
        </p:nvSpPr>
        <p:spPr>
          <a:xfrm flipH="false" flipV="false" rot="0">
            <a:off x="16566868" y="450494"/>
            <a:ext cx="1384864" cy="1384864"/>
          </a:xfrm>
          <a:custGeom>
            <a:avLst/>
            <a:gdLst/>
            <a:ahLst/>
            <a:cxnLst/>
            <a:rect r="r" b="b" t="t" l="l"/>
            <a:pathLst>
              <a:path h="1384864" w="1384864">
                <a:moveTo>
                  <a:pt x="0" y="0"/>
                </a:moveTo>
                <a:lnTo>
                  <a:pt x="1384864" y="0"/>
                </a:lnTo>
                <a:lnTo>
                  <a:pt x="1384864" y="1384864"/>
                </a:lnTo>
                <a:lnTo>
                  <a:pt x="0" y="1384864"/>
                </a:lnTo>
                <a:lnTo>
                  <a:pt x="0" y="0"/>
                </a:lnTo>
                <a:close/>
              </a:path>
            </a:pathLst>
          </a:custGeom>
          <a:blipFill>
            <a:blip r:embed="rId2"/>
            <a:stretch>
              <a:fillRect l="0" t="0" r="0" b="0"/>
            </a:stretch>
          </a:blipFill>
        </p:spPr>
      </p:sp>
      <p:sp>
        <p:nvSpPr>
          <p:cNvPr name="Freeform 3" id="3"/>
          <p:cNvSpPr/>
          <p:nvPr/>
        </p:nvSpPr>
        <p:spPr>
          <a:xfrm flipH="false" flipV="false" rot="0">
            <a:off x="11945973" y="2810223"/>
            <a:ext cx="5259197" cy="5259197"/>
          </a:xfrm>
          <a:custGeom>
            <a:avLst/>
            <a:gdLst/>
            <a:ahLst/>
            <a:cxnLst/>
            <a:rect r="r" b="b" t="t" l="l"/>
            <a:pathLst>
              <a:path h="5259197" w="5259197">
                <a:moveTo>
                  <a:pt x="0" y="0"/>
                </a:moveTo>
                <a:lnTo>
                  <a:pt x="5259198" y="0"/>
                </a:lnTo>
                <a:lnTo>
                  <a:pt x="5259198" y="5259197"/>
                </a:lnTo>
                <a:lnTo>
                  <a:pt x="0" y="5259197"/>
                </a:lnTo>
                <a:lnTo>
                  <a:pt x="0" y="0"/>
                </a:lnTo>
                <a:close/>
              </a:path>
            </a:pathLst>
          </a:custGeom>
          <a:blipFill>
            <a:blip r:embed="rId3"/>
            <a:stretch>
              <a:fillRect l="0" t="0" r="0" b="0"/>
            </a:stretch>
          </a:blipFill>
        </p:spPr>
      </p:sp>
      <p:sp>
        <p:nvSpPr>
          <p:cNvPr name="Freeform 4" id="4"/>
          <p:cNvSpPr/>
          <p:nvPr/>
        </p:nvSpPr>
        <p:spPr>
          <a:xfrm flipH="false" flipV="false" rot="0">
            <a:off x="11616740" y="2810223"/>
            <a:ext cx="5917663" cy="5917663"/>
          </a:xfrm>
          <a:custGeom>
            <a:avLst/>
            <a:gdLst/>
            <a:ahLst/>
            <a:cxnLst/>
            <a:rect r="r" b="b" t="t" l="l"/>
            <a:pathLst>
              <a:path h="5917663" w="5917663">
                <a:moveTo>
                  <a:pt x="0" y="0"/>
                </a:moveTo>
                <a:lnTo>
                  <a:pt x="5917664" y="0"/>
                </a:lnTo>
                <a:lnTo>
                  <a:pt x="5917664" y="5917663"/>
                </a:lnTo>
                <a:lnTo>
                  <a:pt x="0" y="5917663"/>
                </a:lnTo>
                <a:lnTo>
                  <a:pt x="0" y="0"/>
                </a:lnTo>
                <a:close/>
              </a:path>
            </a:pathLst>
          </a:custGeom>
          <a:blipFill>
            <a:blip r:embed="rId4"/>
            <a:stretch>
              <a:fillRect l="0" t="0" r="0" b="0"/>
            </a:stretch>
          </a:blipFill>
        </p:spPr>
      </p:sp>
      <p:sp>
        <p:nvSpPr>
          <p:cNvPr name="TextBox 5" id="5"/>
          <p:cNvSpPr txBox="true"/>
          <p:nvPr/>
        </p:nvSpPr>
        <p:spPr>
          <a:xfrm rot="0">
            <a:off x="1028700" y="2743548"/>
            <a:ext cx="10029160" cy="6356985"/>
          </a:xfrm>
          <a:prstGeom prst="rect">
            <a:avLst/>
          </a:prstGeom>
        </p:spPr>
        <p:txBody>
          <a:bodyPr anchor="t" rtlCol="false" tIns="0" lIns="0" bIns="0" rIns="0">
            <a:spAutoFit/>
          </a:bodyPr>
          <a:lstStyle/>
          <a:p>
            <a:pPr marL="777240" indent="-388620" lvl="1">
              <a:lnSpc>
                <a:spcPts val="5040"/>
              </a:lnSpc>
              <a:buFont typeface="Arial"/>
              <a:buChar char="•"/>
            </a:pPr>
            <a:r>
              <a:rPr lang="en-US" sz="3600">
                <a:solidFill>
                  <a:srgbClr val="FFFFFF"/>
                </a:solidFill>
                <a:latin typeface="Nunito Bold"/>
              </a:rPr>
              <a:t>limit caffeine to mornings</a:t>
            </a:r>
          </a:p>
          <a:p>
            <a:pPr>
              <a:lnSpc>
                <a:spcPts val="5040"/>
              </a:lnSpc>
            </a:pPr>
          </a:p>
          <a:p>
            <a:pPr marL="777240" indent="-388620" lvl="1">
              <a:lnSpc>
                <a:spcPts val="5040"/>
              </a:lnSpc>
              <a:buFont typeface="Arial"/>
              <a:buChar char="•"/>
            </a:pPr>
            <a:r>
              <a:rPr lang="en-US" sz="3600">
                <a:solidFill>
                  <a:srgbClr val="FFFFFF"/>
                </a:solidFill>
                <a:latin typeface="Nunito Bold"/>
              </a:rPr>
              <a:t>wake up and go to bed at the same times in the school week</a:t>
            </a:r>
          </a:p>
          <a:p>
            <a:pPr>
              <a:lnSpc>
                <a:spcPts val="5040"/>
              </a:lnSpc>
            </a:pPr>
          </a:p>
          <a:p>
            <a:pPr marL="777240" indent="-388620" lvl="1">
              <a:lnSpc>
                <a:spcPts val="5040"/>
              </a:lnSpc>
              <a:buFont typeface="Arial"/>
              <a:buChar char="•"/>
            </a:pPr>
            <a:r>
              <a:rPr lang="en-US" sz="3600">
                <a:solidFill>
                  <a:srgbClr val="FFFFFF"/>
                </a:solidFill>
                <a:latin typeface="Nunito Bold"/>
              </a:rPr>
              <a:t>keep your room cool, quiet, and dark</a:t>
            </a:r>
          </a:p>
          <a:p>
            <a:pPr>
              <a:lnSpc>
                <a:spcPts val="5040"/>
              </a:lnSpc>
            </a:pPr>
          </a:p>
          <a:p>
            <a:pPr marL="777240" indent="-388620" lvl="1">
              <a:lnSpc>
                <a:spcPts val="5040"/>
              </a:lnSpc>
              <a:buFont typeface="Arial"/>
              <a:buChar char="•"/>
            </a:pPr>
            <a:r>
              <a:rPr lang="en-US" sz="3600">
                <a:solidFill>
                  <a:srgbClr val="FFFFFF"/>
                </a:solidFill>
                <a:latin typeface="Nunito Bold"/>
              </a:rPr>
              <a:t>instead of scrolling TikTok or watching series in that hour before sleep, rather listen to a podcast, audiobook, or read </a:t>
            </a:r>
          </a:p>
        </p:txBody>
      </p:sp>
      <p:sp>
        <p:nvSpPr>
          <p:cNvPr name="TextBox 6" id="6"/>
          <p:cNvSpPr txBox="true"/>
          <p:nvPr/>
        </p:nvSpPr>
        <p:spPr>
          <a:xfrm rot="0">
            <a:off x="1486732" y="800963"/>
            <a:ext cx="10459241" cy="1034395"/>
          </a:xfrm>
          <a:prstGeom prst="rect">
            <a:avLst/>
          </a:prstGeom>
        </p:spPr>
        <p:txBody>
          <a:bodyPr anchor="t" rtlCol="false" tIns="0" lIns="0" bIns="0" rIns="0">
            <a:spAutoFit/>
          </a:bodyPr>
          <a:lstStyle/>
          <a:p>
            <a:pPr>
              <a:lnSpc>
                <a:spcPts val="8490"/>
              </a:lnSpc>
            </a:pPr>
            <a:r>
              <a:rPr lang="en-US" sz="6064">
                <a:solidFill>
                  <a:srgbClr val="FFFFFF"/>
                </a:solidFill>
                <a:latin typeface="Quicksand Bold"/>
              </a:rPr>
              <a:t>Realistic sleep strategies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15006D"/>
        </a:solidFill>
      </p:bgPr>
    </p:bg>
    <p:spTree>
      <p:nvGrpSpPr>
        <p:cNvPr id="1" name=""/>
        <p:cNvGrpSpPr/>
        <p:nvPr/>
      </p:nvGrpSpPr>
      <p:grpSpPr>
        <a:xfrm>
          <a:off x="0" y="0"/>
          <a:ext cx="0" cy="0"/>
          <a:chOff x="0" y="0"/>
          <a:chExt cx="0" cy="0"/>
        </a:xfrm>
      </p:grpSpPr>
      <p:sp>
        <p:nvSpPr>
          <p:cNvPr name="Freeform 2" id="2"/>
          <p:cNvSpPr/>
          <p:nvPr/>
        </p:nvSpPr>
        <p:spPr>
          <a:xfrm flipH="false" flipV="false" rot="0">
            <a:off x="16527079" y="405855"/>
            <a:ext cx="1464443" cy="1464443"/>
          </a:xfrm>
          <a:custGeom>
            <a:avLst/>
            <a:gdLst/>
            <a:ahLst/>
            <a:cxnLst/>
            <a:rect r="r" b="b" t="t" l="l"/>
            <a:pathLst>
              <a:path h="1464443" w="1464443">
                <a:moveTo>
                  <a:pt x="0" y="0"/>
                </a:moveTo>
                <a:lnTo>
                  <a:pt x="1464442" y="0"/>
                </a:lnTo>
                <a:lnTo>
                  <a:pt x="1464442" y="1464442"/>
                </a:lnTo>
                <a:lnTo>
                  <a:pt x="0" y="1464442"/>
                </a:lnTo>
                <a:lnTo>
                  <a:pt x="0" y="0"/>
                </a:lnTo>
                <a:close/>
              </a:path>
            </a:pathLst>
          </a:custGeom>
          <a:blipFill>
            <a:blip r:embed="rId2"/>
            <a:stretch>
              <a:fillRect l="0" t="0" r="0" b="0"/>
            </a:stretch>
          </a:blipFill>
        </p:spPr>
      </p:sp>
      <p:sp>
        <p:nvSpPr>
          <p:cNvPr name="TextBox 3" id="3"/>
          <p:cNvSpPr txBox="true"/>
          <p:nvPr/>
        </p:nvSpPr>
        <p:spPr>
          <a:xfrm rot="0">
            <a:off x="1028700" y="914400"/>
            <a:ext cx="15806502" cy="1044518"/>
          </a:xfrm>
          <a:prstGeom prst="rect">
            <a:avLst/>
          </a:prstGeom>
        </p:spPr>
        <p:txBody>
          <a:bodyPr anchor="t" rtlCol="false" tIns="0" lIns="0" bIns="0" rIns="0">
            <a:spAutoFit/>
          </a:bodyPr>
          <a:lstStyle/>
          <a:p>
            <a:pPr>
              <a:lnSpc>
                <a:spcPts val="8583"/>
              </a:lnSpc>
            </a:pPr>
            <a:r>
              <a:rPr lang="en-US" sz="6131">
                <a:solidFill>
                  <a:srgbClr val="FFFFFF"/>
                </a:solidFill>
                <a:latin typeface="Quicksand Bold"/>
              </a:rPr>
              <a:t>References</a:t>
            </a:r>
          </a:p>
        </p:txBody>
      </p:sp>
      <p:sp>
        <p:nvSpPr>
          <p:cNvPr name="TextBox 4" id="4"/>
          <p:cNvSpPr txBox="true"/>
          <p:nvPr/>
        </p:nvSpPr>
        <p:spPr>
          <a:xfrm rot="0">
            <a:off x="1028700" y="2754070"/>
            <a:ext cx="8957376" cy="658749"/>
          </a:xfrm>
          <a:prstGeom prst="rect">
            <a:avLst/>
          </a:prstGeom>
        </p:spPr>
        <p:txBody>
          <a:bodyPr anchor="t" rtlCol="false" tIns="0" lIns="0" bIns="0" rIns="0">
            <a:spAutoFit/>
          </a:bodyPr>
          <a:lstStyle/>
          <a:p>
            <a:pPr>
              <a:lnSpc>
                <a:spcPts val="5508"/>
              </a:lnSpc>
            </a:pPr>
            <a:r>
              <a:rPr lang="en-US" sz="3600">
                <a:solidFill>
                  <a:srgbClr val="FFFFFF"/>
                </a:solidFill>
                <a:latin typeface="Nunito"/>
              </a:rPr>
              <a:t>[1] </a:t>
            </a:r>
            <a:r>
              <a:rPr lang="en-US" sz="3600" u="sng">
                <a:solidFill>
                  <a:srgbClr val="FFFFFF"/>
                </a:solidFill>
                <a:latin typeface="Nunito Bold"/>
                <a:hlinkClick r:id="rId3" tooltip="https://www.sleepfoundation.org/teens-and-sleep"/>
              </a:rPr>
              <a:t>sleepfoundation.org/teens-and-sleep </a:t>
            </a:r>
          </a:p>
        </p:txBody>
      </p:sp>
      <p:sp>
        <p:nvSpPr>
          <p:cNvPr name="TextBox 5" id="5"/>
          <p:cNvSpPr txBox="true"/>
          <p:nvPr/>
        </p:nvSpPr>
        <p:spPr>
          <a:xfrm rot="0">
            <a:off x="1028700" y="3863400"/>
            <a:ext cx="11269957" cy="658749"/>
          </a:xfrm>
          <a:prstGeom prst="rect">
            <a:avLst/>
          </a:prstGeom>
        </p:spPr>
        <p:txBody>
          <a:bodyPr anchor="t" rtlCol="false" tIns="0" lIns="0" bIns="0" rIns="0">
            <a:spAutoFit/>
          </a:bodyPr>
          <a:lstStyle/>
          <a:p>
            <a:pPr>
              <a:lnSpc>
                <a:spcPts val="5508"/>
              </a:lnSpc>
            </a:pPr>
            <a:r>
              <a:rPr lang="en-US" sz="3600">
                <a:solidFill>
                  <a:srgbClr val="FFFFFF"/>
                </a:solidFill>
                <a:latin typeface="Nunito"/>
              </a:rPr>
              <a:t>[2] </a:t>
            </a:r>
            <a:r>
              <a:rPr lang="en-US" sz="3600" u="sng">
                <a:solidFill>
                  <a:srgbClr val="FFFFFF"/>
                </a:solidFill>
                <a:latin typeface="Nunito Bold"/>
                <a:hlinkClick r:id="rId4" tooltip="https://www.medicalnewstoday.com/articles/how-long-does-nicotine-keep-you-awake#:~:text=People%20who%20ingest%20nicotine%20may,more%20sleep%20disturbances%20as%20well."/>
              </a:rPr>
              <a:t>How long does nicotine keep you awake?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DAGAB2YEQVE</dc:identifier>
  <dcterms:modified xsi:type="dcterms:W3CDTF">2011-08-01T06:04:30Z</dcterms:modified>
  <cp:revision>1</cp:revision>
  <dc:title>The science of  sleep</dc:title>
</cp:coreProperties>
</file>