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</p:sldIdLst>
  <p:sldSz cy="10287000" cx="18288000"/>
  <p:notesSz cx="6858000" cy="9144000"/>
  <p:embeddedFontLst>
    <p:embeddedFont>
      <p:font typeface="Nunito"/>
      <p:bold r:id="rId15"/>
      <p:boldItalic r:id="rId16"/>
    </p:embeddedFont>
    <p:embeddedFont>
      <p:font typeface="Quicksand"/>
      <p:bold r:id="rId17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  <p:ext uri="GoogleSlidesCustomDataVersion2">
      <go:slidesCustomData xmlns:go="http://customooxmlschemas.google.com/" r:id="rId18" roundtripDataSignature="AMtx7mi80VZ3bYv3U+aYME7xLSUmO3B7u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5" Type="http://schemas.openxmlformats.org/officeDocument/2006/relationships/font" Target="fonts/Nunito-bold.fntdata"/><Relationship Id="rId14" Type="http://schemas.openxmlformats.org/officeDocument/2006/relationships/slide" Target="slides/slide9.xml"/><Relationship Id="rId17" Type="http://schemas.openxmlformats.org/officeDocument/2006/relationships/font" Target="fonts/Quicksand-bold.fntdata"/><Relationship Id="rId16" Type="http://schemas.openxmlformats.org/officeDocument/2006/relationships/font" Target="fonts/Nunito-boldItalic.fntdata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customschemas.google.com/relationships/presentationmetadata" Target="metadata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86" name="Google Shape;86;p1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6" name="Google Shape;96;p4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4" name="Shape 1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" name="Google Shape;105;p3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06" name="Google Shape;106;p3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07" name="Google Shape;107;p3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08" name="Google Shape;108;p3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09" name="Google Shape;109;p3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10" name="Google Shape;110;p3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6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19" name="Google Shape;119;p6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6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2:notes"/>
          <p:cNvSpPr txBox="1"/>
          <p:nvPr>
            <p:ph idx="2" type="hdr"/>
          </p:nvPr>
        </p:nvSpPr>
        <p:spPr>
          <a:xfrm>
            <a:off x="0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28" name="Google Shape;128;p2:notes"/>
          <p:cNvSpPr txBox="1"/>
          <p:nvPr>
            <p:ph idx="10" type="dt"/>
          </p:nvPr>
        </p:nvSpPr>
        <p:spPr>
          <a:xfrm>
            <a:off x="5180013" y="0"/>
            <a:ext cx="3962400" cy="3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1.7.2013</a:t>
            </a:r>
            <a:endParaRPr/>
          </a:p>
        </p:txBody>
      </p:sp>
      <p:sp>
        <p:nvSpPr>
          <p:cNvPr id="129" name="Google Shape;129;p2:notes"/>
          <p:cNvSpPr/>
          <p:nvPr>
            <p:ph idx="3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30" name="Google Shape;130;p2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1" name="Google Shape;131;p2:notes"/>
          <p:cNvSpPr txBox="1"/>
          <p:nvPr>
            <p:ph idx="11" type="ftr"/>
          </p:nvPr>
        </p:nvSpPr>
        <p:spPr>
          <a:xfrm>
            <a:off x="0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132" name="Google Shape;132;p2:notes"/>
          <p:cNvSpPr txBox="1"/>
          <p:nvPr>
            <p:ph idx="12" type="sldNum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7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3" name="Google Shape;143;p7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8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2" name="Google Shape;152;p8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8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g2dc68177e36_1_4:notes"/>
          <p:cNvSpPr txBox="1"/>
          <p:nvPr>
            <p:ph idx="1" type="body"/>
          </p:nvPr>
        </p:nvSpPr>
        <p:spPr>
          <a:xfrm>
            <a:off x="914400" y="3251200"/>
            <a:ext cx="7315200" cy="30813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0" name="Google Shape;160;g2dc68177e36_1_4:notes"/>
          <p:cNvSpPr/>
          <p:nvPr>
            <p:ph idx="2" type="sldImg"/>
          </p:nvPr>
        </p:nvSpPr>
        <p:spPr>
          <a:xfrm>
            <a:off x="2857500" y="512763"/>
            <a:ext cx="3429000" cy="25671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7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5:notes"/>
          <p:cNvSpPr txBox="1"/>
          <p:nvPr>
            <p:ph idx="1" type="body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69" name="Google Shape;169;p5:notes"/>
          <p:cNvSpPr/>
          <p:nvPr>
            <p:ph idx="2" type="sldImg"/>
          </p:nvPr>
        </p:nvSpPr>
        <p:spPr>
          <a:xfrm>
            <a:off x="2857500" y="512763"/>
            <a:ext cx="3429000" cy="2566987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" name="Google Shape;18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12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12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22" name="Google Shape;22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4" name="Google Shape;24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13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7" name="Google Shape;27;p13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8" name="Google Shape;28;p1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1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0" name="Google Shape;30;p1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14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3" name="Google Shape;33;p14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4" name="Google Shape;34;p1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1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1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15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15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0" name="Google Shape;40;p15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41" name="Google Shape;41;p1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1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3" name="Google Shape;43;p1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6" name="Google Shape;46;p16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7" name="Google Shape;47;p16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8" name="Google Shape;48;p16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9" name="Google Shape;49;p16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50" name="Google Shape;50;p1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1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5" name="Google Shape;55;p1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1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7" name="Google Shape;57;p1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8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8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18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61" name="Google Shape;61;p18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2" name="Google Shape;62;p1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4" name="Google Shape;64;p1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9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9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19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9" name="Google Shape;69;p1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72" name="Shape 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" name="Google Shape;73;p2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4" name="Google Shape;74;p20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2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2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7" name="Google Shape;77;p2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21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0" name="Google Shape;80;p21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81" name="Google Shape;81;p2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2" name="Google Shape;82;p2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3" name="Google Shape;83;p2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0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10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3" name="Google Shape;13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4" name="Google Shape;14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22.png"/><Relationship Id="rId4" Type="http://schemas.openxmlformats.org/officeDocument/2006/relationships/image" Target="../media/image24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.png"/><Relationship Id="rId4" Type="http://schemas.openxmlformats.org/officeDocument/2006/relationships/image" Target="../media/image3.png"/><Relationship Id="rId5" Type="http://schemas.openxmlformats.org/officeDocument/2006/relationships/image" Target="../media/image8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2.png"/><Relationship Id="rId4" Type="http://schemas.openxmlformats.org/officeDocument/2006/relationships/image" Target="../media/image4.png"/><Relationship Id="rId5" Type="http://schemas.openxmlformats.org/officeDocument/2006/relationships/image" Target="../media/image5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2.png"/><Relationship Id="rId4" Type="http://schemas.openxmlformats.org/officeDocument/2006/relationships/image" Target="../media/image6.png"/><Relationship Id="rId5" Type="http://schemas.openxmlformats.org/officeDocument/2006/relationships/image" Target="../media/image9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7.png"/><Relationship Id="rId5" Type="http://schemas.openxmlformats.org/officeDocument/2006/relationships/image" Target="../media/image13.png"/><Relationship Id="rId6" Type="http://schemas.openxmlformats.org/officeDocument/2006/relationships/image" Target="../media/image1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7.png"/><Relationship Id="rId4" Type="http://schemas.openxmlformats.org/officeDocument/2006/relationships/image" Target="../media/image11.png"/><Relationship Id="rId5" Type="http://schemas.openxmlformats.org/officeDocument/2006/relationships/image" Target="../media/image20.png"/><Relationship Id="rId6" Type="http://schemas.openxmlformats.org/officeDocument/2006/relationships/image" Target="../media/image1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2.png"/><Relationship Id="rId4" Type="http://schemas.openxmlformats.org/officeDocument/2006/relationships/image" Target="../media/image1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2.png"/><Relationship Id="rId4" Type="http://schemas.openxmlformats.org/officeDocument/2006/relationships/image" Target="../media/image23.png"/><Relationship Id="rId5" Type="http://schemas.openxmlformats.org/officeDocument/2006/relationships/image" Target="../media/image19.png"/><Relationship Id="rId6" Type="http://schemas.openxmlformats.org/officeDocument/2006/relationships/image" Target="../media/image21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.png"/><Relationship Id="rId4" Type="http://schemas.openxmlformats.org/officeDocument/2006/relationships/image" Target="../media/image17.png"/><Relationship Id="rId5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43D0"/>
        </a:solidFill>
      </p:bgPr>
    </p:bg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8" name="Google Shape;88;p1"/>
          <p:cNvGrpSpPr/>
          <p:nvPr/>
        </p:nvGrpSpPr>
        <p:grpSpPr>
          <a:xfrm>
            <a:off x="11168422" y="3065565"/>
            <a:ext cx="7950490" cy="7950490"/>
            <a:chOff x="0" y="0"/>
            <a:chExt cx="812800" cy="812800"/>
          </a:xfrm>
        </p:grpSpPr>
        <p:sp>
          <p:nvSpPr>
            <p:cNvPr id="89" name="Google Shape;89;p1"/>
            <p:cNvSpPr/>
            <p:nvPr/>
          </p:nvSpPr>
          <p:spPr>
            <a:xfrm>
              <a:off x="0" y="0"/>
              <a:ext cx="812800" cy="812800"/>
            </a:xfrm>
            <a:custGeom>
              <a:rect b="b" l="l" r="r" t="t"/>
              <a:pathLst>
                <a:path extrusionOk="0" h="812800" w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FFC466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90" name="Google Shape;90;p1"/>
            <p:cNvSpPr txBox="1"/>
            <p:nvPr/>
          </p:nvSpPr>
          <p:spPr>
            <a:xfrm>
              <a:off x="76200" y="38100"/>
              <a:ext cx="660400" cy="698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50800" lIns="50800" spcFirstLastPara="1" rIns="50800" wrap="square" tIns="50800">
              <a:noAutofit/>
            </a:bodyPr>
            <a:lstStyle/>
            <a:p>
              <a:pPr indent="0" lvl="0" marL="0" marR="0" rtl="0" algn="ctr">
                <a:lnSpc>
                  <a:spcPct val="147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91" name="Google Shape;91;p1"/>
          <p:cNvSpPr/>
          <p:nvPr/>
        </p:nvSpPr>
        <p:spPr>
          <a:xfrm>
            <a:off x="14478809" y="342142"/>
            <a:ext cx="3432788" cy="1373115"/>
          </a:xfrm>
          <a:custGeom>
            <a:rect b="b" l="l" r="r" t="t"/>
            <a:pathLst>
              <a:path extrusionOk="0" h="1373115" w="3432788">
                <a:moveTo>
                  <a:pt x="0" y="0"/>
                </a:moveTo>
                <a:lnTo>
                  <a:pt x="3432788" y="0"/>
                </a:lnTo>
                <a:lnTo>
                  <a:pt x="3432788" y="1373116"/>
                </a:lnTo>
                <a:lnTo>
                  <a:pt x="0" y="1373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2" name="Google Shape;92;p1"/>
          <p:cNvSpPr txBox="1"/>
          <p:nvPr/>
        </p:nvSpPr>
        <p:spPr>
          <a:xfrm>
            <a:off x="1649311" y="1291285"/>
            <a:ext cx="12129600" cy="4875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4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3196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Mastering your time</a:t>
            </a:r>
            <a:endParaRPr/>
          </a:p>
        </p:txBody>
      </p:sp>
      <p:pic>
        <p:nvPicPr>
          <p:cNvPr id="93" name="Google Shape;93;p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0045275" y="2981000"/>
            <a:ext cx="7001201" cy="70012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15006D"/>
        </a:solidFill>
      </p:bgPr>
    </p:bg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4"/>
          <p:cNvSpPr/>
          <p:nvPr/>
        </p:nvSpPr>
        <p:spPr>
          <a:xfrm>
            <a:off x="16527079" y="405855"/>
            <a:ext cx="1464443" cy="1464443"/>
          </a:xfrm>
          <a:custGeom>
            <a:rect b="b" l="l" r="r" t="t"/>
            <a:pathLst>
              <a:path extrusionOk="0" h="1464443" w="1464443">
                <a:moveTo>
                  <a:pt x="0" y="0"/>
                </a:moveTo>
                <a:lnTo>
                  <a:pt x="1464442" y="0"/>
                </a:lnTo>
                <a:lnTo>
                  <a:pt x="1464442" y="1464442"/>
                </a:lnTo>
                <a:lnTo>
                  <a:pt x="0" y="14644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99" name="Google Shape;99;p4"/>
          <p:cNvSpPr txBox="1"/>
          <p:nvPr/>
        </p:nvSpPr>
        <p:spPr>
          <a:xfrm>
            <a:off x="1028700" y="2909725"/>
            <a:ext cx="9435600" cy="4793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Time blindness is a common challenge where individuals have difficulty accurately perceiving the passing of time. </a:t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This can lead to problems with punctuality and time-sensitive tasks.</a:t>
            </a:r>
            <a:endParaRPr/>
          </a:p>
        </p:txBody>
      </p:sp>
      <p:sp>
        <p:nvSpPr>
          <p:cNvPr id="100" name="Google Shape;100;p4"/>
          <p:cNvSpPr txBox="1"/>
          <p:nvPr/>
        </p:nvSpPr>
        <p:spPr>
          <a:xfrm>
            <a:off x="1028700" y="914400"/>
            <a:ext cx="15806400" cy="94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93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131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What is time blindness?</a:t>
            </a:r>
            <a:endParaRPr/>
          </a:p>
        </p:txBody>
      </p:sp>
      <p:sp>
        <p:nvSpPr>
          <p:cNvPr id="101" name="Google Shape;101;p4"/>
          <p:cNvSpPr txBox="1"/>
          <p:nvPr/>
        </p:nvSpPr>
        <p:spPr>
          <a:xfrm>
            <a:off x="14381760" y="6313248"/>
            <a:ext cx="2877600" cy="215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02" name="Google Shape;10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114475" y="2508525"/>
            <a:ext cx="5042741" cy="4793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3" name="Google Shape;10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936225" y="3259379"/>
            <a:ext cx="6323123" cy="63231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E5AFF"/>
        </a:solidFill>
      </p:bgPr>
    </p:bg>
    <p:spTree>
      <p:nvGrpSpPr>
        <p:cNvPr id="11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3"/>
          <p:cNvSpPr txBox="1"/>
          <p:nvPr/>
        </p:nvSpPr>
        <p:spPr>
          <a:xfrm>
            <a:off x="1028700" y="2909725"/>
            <a:ext cx="9455400" cy="5640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Buffer time, also called "padding time", means adding extra time to your schedule on purpose. </a:t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53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This extra time helps you handle unexpected delays, interruptions, or problems that might come up.</a:t>
            </a:r>
            <a:endParaRPr/>
          </a:p>
        </p:txBody>
      </p:sp>
      <p:sp>
        <p:nvSpPr>
          <p:cNvPr id="113" name="Google Shape;113;p3"/>
          <p:cNvSpPr txBox="1"/>
          <p:nvPr/>
        </p:nvSpPr>
        <p:spPr>
          <a:xfrm>
            <a:off x="1028700" y="923925"/>
            <a:ext cx="143007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Have you heard of buffer time?</a:t>
            </a:r>
            <a:endParaRPr/>
          </a:p>
        </p:txBody>
      </p:sp>
      <p:sp>
        <p:nvSpPr>
          <p:cNvPr id="114" name="Google Shape;114;p3"/>
          <p:cNvSpPr/>
          <p:nvPr/>
        </p:nvSpPr>
        <p:spPr>
          <a:xfrm>
            <a:off x="16566868" y="450494"/>
            <a:ext cx="1384864" cy="1384864"/>
          </a:xfrm>
          <a:custGeom>
            <a:rect b="b" l="l" r="r" t="t"/>
            <a:pathLst>
              <a:path extrusionOk="0" h="1384864" w="1384864">
                <a:moveTo>
                  <a:pt x="0" y="0"/>
                </a:moveTo>
                <a:lnTo>
                  <a:pt x="1384864" y="0"/>
                </a:lnTo>
                <a:lnTo>
                  <a:pt x="1384864" y="1384864"/>
                </a:lnTo>
                <a:lnTo>
                  <a:pt x="0" y="138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pic>
        <p:nvPicPr>
          <p:cNvPr id="115" name="Google Shape;115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419833">
            <a:off x="11580170" y="3063415"/>
            <a:ext cx="5859445" cy="5081062"/>
          </a:xfrm>
          <a:prstGeom prst="rect">
            <a:avLst/>
          </a:prstGeom>
          <a:noFill/>
          <a:ln>
            <a:noFill/>
          </a:ln>
        </p:spPr>
      </p:pic>
      <p:pic>
        <p:nvPicPr>
          <p:cNvPr id="116" name="Google Shape;116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895325" y="2909726"/>
            <a:ext cx="6668774" cy="666877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8189"/>
        </a:solidFill>
      </p:bgPr>
    </p:bg>
    <p:spTree>
      <p:nvGrpSpPr>
        <p:cNvPr id="120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"/>
          <p:cNvSpPr/>
          <p:nvPr/>
        </p:nvSpPr>
        <p:spPr>
          <a:xfrm>
            <a:off x="16566868" y="450494"/>
            <a:ext cx="1384864" cy="1384864"/>
          </a:xfrm>
          <a:custGeom>
            <a:rect b="b" l="l" r="r" t="t"/>
            <a:pathLst>
              <a:path extrusionOk="0" h="1384864" w="1384864">
                <a:moveTo>
                  <a:pt x="0" y="0"/>
                </a:moveTo>
                <a:lnTo>
                  <a:pt x="1384864" y="0"/>
                </a:lnTo>
                <a:lnTo>
                  <a:pt x="1384864" y="1384864"/>
                </a:lnTo>
                <a:lnTo>
                  <a:pt x="0" y="138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22" name="Google Shape;122;p6"/>
          <p:cNvSpPr txBox="1"/>
          <p:nvPr/>
        </p:nvSpPr>
        <p:spPr>
          <a:xfrm>
            <a:off x="1028700" y="2743548"/>
            <a:ext cx="8115300" cy="60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388620" lvl="1" marL="77724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Alex is a high school student, and struggles with time blindness.</a:t>
            </a:r>
            <a:endParaRPr b="1" sz="36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88620" lvl="1" marL="77724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Despite her best efforts, she is always running late. </a:t>
            </a:r>
            <a:endParaRPr b="1" sz="36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388620" lvl="1" marL="77724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Font typeface="Arial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This often results in missed buses and being late for classes.</a:t>
            </a:r>
            <a:endParaRPr/>
          </a:p>
          <a:p>
            <a:pPr indent="0" lvl="0" marL="0" marR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i="0" sz="3600" u="none" cap="none" strike="noStrike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23" name="Google Shape;123;p6"/>
          <p:cNvSpPr txBox="1"/>
          <p:nvPr/>
        </p:nvSpPr>
        <p:spPr>
          <a:xfrm>
            <a:off x="1028700" y="923925"/>
            <a:ext cx="143007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Meet Alex</a:t>
            </a:r>
            <a:endParaRPr/>
          </a:p>
        </p:txBody>
      </p:sp>
      <p:pic>
        <p:nvPicPr>
          <p:cNvPr id="124" name="Google Shape;124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971700" y="1777724"/>
            <a:ext cx="6260200" cy="6233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5" name="Google Shape;125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96400" y="1987758"/>
            <a:ext cx="8146842" cy="81468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8FA1FF"/>
        </a:solidFill>
      </p:bgPr>
    </p:bg>
    <p:spTree>
      <p:nvGrpSpPr>
        <p:cNvPr id="133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2"/>
          <p:cNvSpPr/>
          <p:nvPr/>
        </p:nvSpPr>
        <p:spPr>
          <a:xfrm>
            <a:off x="16566868" y="450494"/>
            <a:ext cx="1384864" cy="1384864"/>
          </a:xfrm>
          <a:custGeom>
            <a:rect b="b" l="l" r="r" t="t"/>
            <a:pathLst>
              <a:path extrusionOk="0" h="1384864" w="1384864">
                <a:moveTo>
                  <a:pt x="0" y="0"/>
                </a:moveTo>
                <a:lnTo>
                  <a:pt x="1384864" y="0"/>
                </a:lnTo>
                <a:lnTo>
                  <a:pt x="1384864" y="1384864"/>
                </a:lnTo>
                <a:lnTo>
                  <a:pt x="0" y="138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5" name="Google Shape;135;p2"/>
          <p:cNvSpPr/>
          <p:nvPr/>
        </p:nvSpPr>
        <p:spPr>
          <a:xfrm>
            <a:off x="16337553" y="509957"/>
            <a:ext cx="1360340" cy="1360340"/>
          </a:xfrm>
          <a:custGeom>
            <a:rect b="b" l="l" r="r" t="t"/>
            <a:pathLst>
              <a:path extrusionOk="0" h="1360340" w="1360340">
                <a:moveTo>
                  <a:pt x="0" y="0"/>
                </a:moveTo>
                <a:lnTo>
                  <a:pt x="1360340" y="0"/>
                </a:lnTo>
                <a:lnTo>
                  <a:pt x="1360340" y="1360340"/>
                </a:lnTo>
                <a:lnTo>
                  <a:pt x="0" y="1360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36" name="Google Shape;136;p2"/>
          <p:cNvSpPr txBox="1"/>
          <p:nvPr/>
        </p:nvSpPr>
        <p:spPr>
          <a:xfrm>
            <a:off x="1028700" y="923925"/>
            <a:ext cx="143007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Meet Jamie</a:t>
            </a:r>
            <a:endParaRPr/>
          </a:p>
        </p:txBody>
      </p:sp>
      <p:sp>
        <p:nvSpPr>
          <p:cNvPr id="137" name="Google Shape;137;p2"/>
          <p:cNvSpPr txBox="1"/>
          <p:nvPr/>
        </p:nvSpPr>
        <p:spPr>
          <a:xfrm>
            <a:off x="1028700" y="2447950"/>
            <a:ext cx="11012100" cy="6501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Jamie is also a student. </a:t>
            </a:r>
            <a:endParaRPr b="1" sz="36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He</a:t>
            </a: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 faces a different challenge with time blindness. </a:t>
            </a:r>
            <a:endParaRPr b="1" sz="36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He</a:t>
            </a: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 tends to overcompensate by arriving far too early for everything.</a:t>
            </a:r>
            <a:endParaRPr b="1" sz="36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15005D"/>
              </a:buClr>
              <a:buSzPts val="3600"/>
              <a:buChar char="•"/>
            </a:pPr>
            <a:r>
              <a:rPr b="1" lang="en-US" sz="36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This causes him to feel frustrated and anxious often.</a:t>
            </a:r>
            <a:endParaRPr b="1" i="0" sz="3600" u="none" cap="none" strike="noStrike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pic>
        <p:nvPicPr>
          <p:cNvPr id="138" name="Google Shape;138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10596950" y="4111622"/>
            <a:ext cx="5942400" cy="5942400"/>
          </a:xfrm>
          <a:prstGeom prst="rect">
            <a:avLst/>
          </a:prstGeom>
          <a:noFill/>
          <a:ln>
            <a:noFill/>
          </a:ln>
        </p:spPr>
      </p:pic>
      <p:sp>
        <p:nvSpPr>
          <p:cNvPr id="139" name="Google Shape;139;p2"/>
          <p:cNvSpPr/>
          <p:nvPr/>
        </p:nvSpPr>
        <p:spPr>
          <a:xfrm flipH="1">
            <a:off x="10376796" y="509955"/>
            <a:ext cx="4565659" cy="4114800"/>
          </a:xfrm>
          <a:custGeom>
            <a:rect b="b" l="l" r="r" t="t"/>
            <a:pathLst>
              <a:path extrusionOk="0" h="4114800" w="4565659">
                <a:moveTo>
                  <a:pt x="4565659" y="0"/>
                </a:moveTo>
                <a:lnTo>
                  <a:pt x="0" y="0"/>
                </a:lnTo>
                <a:lnTo>
                  <a:pt x="0" y="4114800"/>
                </a:lnTo>
                <a:lnTo>
                  <a:pt x="4565659" y="4114800"/>
                </a:lnTo>
                <a:lnTo>
                  <a:pt x="4565659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0" name="Google Shape;140;p2"/>
          <p:cNvSpPr txBox="1"/>
          <p:nvPr/>
        </p:nvSpPr>
        <p:spPr>
          <a:xfrm>
            <a:off x="10999875" y="1240825"/>
            <a:ext cx="3319500" cy="1637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800">
                <a:solidFill>
                  <a:srgbClr val="15005D"/>
                </a:solidFill>
                <a:latin typeface="Nunito"/>
                <a:ea typeface="Nunito"/>
                <a:cs typeface="Nunito"/>
                <a:sym typeface="Nunito"/>
              </a:rPr>
              <a:t>No one will even be here for another hour!</a:t>
            </a:r>
            <a:endParaRPr b="1" i="0" sz="2800" u="none" cap="none" strike="noStrike">
              <a:solidFill>
                <a:srgbClr val="15005D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C466"/>
        </a:solidFill>
      </p:bgPr>
    </p:bg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7"/>
          <p:cNvSpPr/>
          <p:nvPr/>
        </p:nvSpPr>
        <p:spPr>
          <a:xfrm>
            <a:off x="16337553" y="509957"/>
            <a:ext cx="1360340" cy="1360340"/>
          </a:xfrm>
          <a:custGeom>
            <a:rect b="b" l="l" r="r" t="t"/>
            <a:pathLst>
              <a:path extrusionOk="0" h="1360340" w="1360340">
                <a:moveTo>
                  <a:pt x="0" y="0"/>
                </a:moveTo>
                <a:lnTo>
                  <a:pt x="1360340" y="0"/>
                </a:lnTo>
                <a:lnTo>
                  <a:pt x="1360340" y="1360340"/>
                </a:lnTo>
                <a:lnTo>
                  <a:pt x="0" y="1360340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46" name="Google Shape;146;p7"/>
          <p:cNvSpPr txBox="1"/>
          <p:nvPr/>
        </p:nvSpPr>
        <p:spPr>
          <a:xfrm>
            <a:off x="1477950" y="1432450"/>
            <a:ext cx="14859600" cy="853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Who do </a:t>
            </a: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you</a:t>
            </a: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 relate to more?</a:t>
            </a:r>
            <a:endParaRPr/>
          </a:p>
        </p:txBody>
      </p:sp>
      <p:pic>
        <p:nvPicPr>
          <p:cNvPr id="147" name="Google Shape;147;p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359807" y="3961975"/>
            <a:ext cx="6482660" cy="56066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8" name="Google Shape;148;p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8740271" y="2837300"/>
            <a:ext cx="4128325" cy="412832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9" name="Google Shape;149;p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104313" y="3252525"/>
            <a:ext cx="6079371" cy="60740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3843D0"/>
        </a:solidFill>
      </p:bgPr>
    </p:bg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8"/>
          <p:cNvSpPr/>
          <p:nvPr/>
        </p:nvSpPr>
        <p:spPr>
          <a:xfrm>
            <a:off x="16566868" y="450494"/>
            <a:ext cx="1384864" cy="1384864"/>
          </a:xfrm>
          <a:custGeom>
            <a:rect b="b" l="l" r="r" t="t"/>
            <a:pathLst>
              <a:path extrusionOk="0" h="1384864" w="1384864">
                <a:moveTo>
                  <a:pt x="0" y="0"/>
                </a:moveTo>
                <a:lnTo>
                  <a:pt x="1384864" y="0"/>
                </a:lnTo>
                <a:lnTo>
                  <a:pt x="1384864" y="1384864"/>
                </a:lnTo>
                <a:lnTo>
                  <a:pt x="0" y="138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55" name="Google Shape;155;p8"/>
          <p:cNvSpPr txBox="1"/>
          <p:nvPr/>
        </p:nvSpPr>
        <p:spPr>
          <a:xfrm>
            <a:off x="1146925" y="2704150"/>
            <a:ext cx="9967800" cy="60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Char char="•"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Use a phone timer or alarm to keep track of time</a:t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Char char="•"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Plan for a realistic buffer time when getting ready (e.g., 10-15 minutes)</a:t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0" lvl="0" marL="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20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  <a:p>
            <a:pPr indent="-457200" lvl="1" marL="914400" rtl="0" algn="l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Char char="•"/>
            </a:pPr>
            <a:r>
              <a:rPr b="1" lang="en-US" sz="3600">
                <a:solidFill>
                  <a:srgbClr val="FFFFFF"/>
                </a:solidFill>
                <a:latin typeface="Nunito"/>
                <a:ea typeface="Nunito"/>
                <a:cs typeface="Nunito"/>
                <a:sym typeface="Nunito"/>
              </a:rPr>
              <a:t>Practice estimating task durations and compare to the actual time after completing the task</a:t>
            </a:r>
            <a:endParaRPr b="1" sz="3600">
              <a:solidFill>
                <a:srgbClr val="FFFFFF"/>
              </a:solidFill>
              <a:latin typeface="Nunito"/>
              <a:ea typeface="Nunito"/>
              <a:cs typeface="Nunito"/>
              <a:sym typeface="Nunito"/>
            </a:endParaRPr>
          </a:p>
        </p:txBody>
      </p:sp>
      <p:sp>
        <p:nvSpPr>
          <p:cNvPr id="156" name="Google Shape;156;p8"/>
          <p:cNvSpPr txBox="1"/>
          <p:nvPr/>
        </p:nvSpPr>
        <p:spPr>
          <a:xfrm>
            <a:off x="1486725" y="800975"/>
            <a:ext cx="14180400" cy="933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l">
              <a:lnSpc>
                <a:spcPct val="140006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6064">
                <a:solidFill>
                  <a:srgbClr val="FFFFFF"/>
                </a:solidFill>
                <a:latin typeface="Quicksand"/>
                <a:ea typeface="Quicksand"/>
                <a:cs typeface="Quicksand"/>
                <a:sym typeface="Quicksand"/>
              </a:rPr>
              <a:t>Finding the balance with buffer time</a:t>
            </a:r>
            <a:endParaRPr/>
          </a:p>
        </p:txBody>
      </p:sp>
      <p:pic>
        <p:nvPicPr>
          <p:cNvPr id="157" name="Google Shape;157;p8"/>
          <p:cNvPicPr preferRelativeResize="0"/>
          <p:nvPr/>
        </p:nvPicPr>
        <p:blipFill rotWithShape="1">
          <a:blip r:embed="rId4">
            <a:alphaModFix/>
          </a:blip>
          <a:srcRect b="0" l="10023" r="0" t="0"/>
          <a:stretch/>
        </p:blipFill>
        <p:spPr>
          <a:xfrm>
            <a:off x="11114725" y="4118750"/>
            <a:ext cx="6747349" cy="54433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8189"/>
        </a:solidFill>
      </p:bgPr>
    </p:bg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g2dc68177e36_1_4"/>
          <p:cNvSpPr/>
          <p:nvPr/>
        </p:nvSpPr>
        <p:spPr>
          <a:xfrm>
            <a:off x="16566868" y="450494"/>
            <a:ext cx="1384864" cy="1384864"/>
          </a:xfrm>
          <a:custGeom>
            <a:rect b="b" l="l" r="r" t="t"/>
            <a:pathLst>
              <a:path extrusionOk="0" h="1384864" w="1384864">
                <a:moveTo>
                  <a:pt x="0" y="0"/>
                </a:moveTo>
                <a:lnTo>
                  <a:pt x="1384864" y="0"/>
                </a:lnTo>
                <a:lnTo>
                  <a:pt x="1384864" y="1384864"/>
                </a:lnTo>
                <a:lnTo>
                  <a:pt x="0" y="1384864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63" name="Google Shape;163;g2dc68177e36_1_4"/>
          <p:cNvSpPr txBox="1"/>
          <p:nvPr/>
        </p:nvSpPr>
        <p:spPr>
          <a:xfrm>
            <a:off x="1477950" y="958050"/>
            <a:ext cx="14859600" cy="20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Can you think of ways to improve your time management? </a:t>
            </a:r>
            <a:endParaRPr/>
          </a:p>
        </p:txBody>
      </p:sp>
      <p:pic>
        <p:nvPicPr>
          <p:cNvPr id="164" name="Google Shape;164;g2dc68177e36_1_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8512825">
            <a:off x="5705287" y="4813620"/>
            <a:ext cx="6404925" cy="5554088"/>
          </a:xfrm>
          <a:prstGeom prst="rect">
            <a:avLst/>
          </a:prstGeom>
          <a:noFill/>
          <a:ln>
            <a:noFill/>
          </a:ln>
        </p:spPr>
      </p:pic>
      <p:pic>
        <p:nvPicPr>
          <p:cNvPr id="165" name="Google Shape;165;g2dc68177e36_1_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9263299" y="3989000"/>
            <a:ext cx="3812475" cy="379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6" name="Google Shape;166;g2dc68177e36_1_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657375" y="3429000"/>
            <a:ext cx="6500751" cy="650075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6ECFBD"/>
        </a:solidFill>
      </p:bgPr>
    </p:bg>
    <p:spTree>
      <p:nvGrpSpPr>
        <p:cNvPr id="170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5"/>
          <p:cNvSpPr/>
          <p:nvPr/>
        </p:nvSpPr>
        <p:spPr>
          <a:xfrm>
            <a:off x="16527079" y="476302"/>
            <a:ext cx="1464443" cy="1464443"/>
          </a:xfrm>
          <a:custGeom>
            <a:rect b="b" l="l" r="r" t="t"/>
            <a:pathLst>
              <a:path extrusionOk="0" h="1464443" w="1464443">
                <a:moveTo>
                  <a:pt x="0" y="0"/>
                </a:moveTo>
                <a:lnTo>
                  <a:pt x="1464442" y="0"/>
                </a:lnTo>
                <a:lnTo>
                  <a:pt x="1464442" y="1464443"/>
                </a:lnTo>
                <a:lnTo>
                  <a:pt x="0" y="1464443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>
            <a:noFill/>
          </a:ln>
        </p:spPr>
      </p:sp>
      <p:sp>
        <p:nvSpPr>
          <p:cNvPr id="172" name="Google Shape;172;p5"/>
          <p:cNvSpPr txBox="1"/>
          <p:nvPr/>
        </p:nvSpPr>
        <p:spPr>
          <a:xfrm>
            <a:off x="1292100" y="1034225"/>
            <a:ext cx="15703800" cy="3244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39985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5547">
                <a:solidFill>
                  <a:srgbClr val="15005D"/>
                </a:solidFill>
                <a:latin typeface="Quicksand"/>
                <a:ea typeface="Quicksand"/>
                <a:cs typeface="Quicksand"/>
                <a:sym typeface="Quicksand"/>
              </a:rPr>
              <a:t>Do you have any questions about time management or the strategies discussed today? Let's discuss…</a:t>
            </a:r>
            <a:endParaRPr/>
          </a:p>
        </p:txBody>
      </p:sp>
      <p:pic>
        <p:nvPicPr>
          <p:cNvPr id="173" name="Google Shape;173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453775" y="5118500"/>
            <a:ext cx="5340400" cy="4618749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195313" y="4997075"/>
            <a:ext cx="7936824" cy="52899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2006-08-16T00:00:00Z</dcterms:created>
</cp:coreProperties>
</file>