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Arimo" charset="1" panose="020B0604020202020204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fonts/font13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56029" y="-684686"/>
            <a:ext cx="19221450" cy="12353925"/>
            <a:chOff x="0" y="0"/>
            <a:chExt cx="25628600" cy="164719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628600" cy="16471900"/>
            </a:xfrm>
            <a:custGeom>
              <a:avLst/>
              <a:gdLst/>
              <a:ahLst/>
              <a:cxnLst/>
              <a:rect r="r" b="b" t="t" l="l"/>
              <a:pathLst>
                <a:path h="16471900" w="25628600">
                  <a:moveTo>
                    <a:pt x="0" y="0"/>
                  </a:moveTo>
                  <a:lnTo>
                    <a:pt x="25628600" y="0"/>
                  </a:lnTo>
                  <a:lnTo>
                    <a:pt x="25628600" y="16471900"/>
                  </a:lnTo>
                  <a:lnTo>
                    <a:pt x="0" y="164719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238250" y="863241"/>
            <a:ext cx="10995631" cy="7886424"/>
            <a:chOff x="0" y="0"/>
            <a:chExt cx="14660842" cy="10515232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-762000"/>
              <a:ext cx="14660842" cy="67661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951"/>
                </a:lnSpc>
              </a:pPr>
              <a:r>
                <a:rPr lang="en-US" sz="10321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Managing Our</a:t>
              </a:r>
            </a:p>
            <a:p>
              <a:pPr algn="l">
                <a:lnSpc>
                  <a:spcPts val="25123"/>
                </a:lnSpc>
              </a:pPr>
              <a:r>
                <a:rPr lang="en-US" sz="12997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Body Budget</a:t>
              </a:r>
            </a:p>
            <a:p>
              <a:pPr algn="l">
                <a:lnSpc>
                  <a:spcPts val="10438"/>
                </a:lnSpc>
              </a:pPr>
              <a:r>
                <a:rPr lang="en-US" sz="5400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Burnout, Balance and Boundaries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1291171" y="6735712"/>
              <a:ext cx="10947387" cy="37795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874"/>
                </a:lnSpc>
              </a:pPr>
              <a:r>
                <a:rPr lang="en-US" sz="3600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Have you ever had a day where everything feels harder than it should? </a:t>
              </a:r>
            </a:p>
            <a:p>
              <a:pPr algn="l" rtl="true">
                <a:lnSpc>
                  <a:spcPts val="4874"/>
                </a:lnSpc>
              </a:pPr>
            </a:p>
            <a:p>
              <a:pPr algn="l">
                <a:lnSpc>
                  <a:spcPts val="4874"/>
                </a:lnSpc>
              </a:pPr>
              <a:r>
                <a:rPr lang="en-US" sz="3600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Where small problems feel big, and everything takes more effort?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248" y="-1438"/>
            <a:ext cx="19069050" cy="11196638"/>
            <a:chOff x="0" y="0"/>
            <a:chExt cx="25425400" cy="149288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425400" cy="14928850"/>
            </a:xfrm>
            <a:custGeom>
              <a:avLst/>
              <a:gdLst/>
              <a:ahLst/>
              <a:cxnLst/>
              <a:rect r="r" b="b" t="t" l="l"/>
              <a:pathLst>
                <a:path h="14928850" w="25425400">
                  <a:moveTo>
                    <a:pt x="0" y="0"/>
                  </a:moveTo>
                  <a:lnTo>
                    <a:pt x="25425400" y="0"/>
                  </a:lnTo>
                  <a:lnTo>
                    <a:pt x="25425400" y="14928850"/>
                  </a:lnTo>
                  <a:lnTo>
                    <a:pt x="0" y="149288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181100" y="652434"/>
            <a:ext cx="16659511" cy="8868756"/>
            <a:chOff x="0" y="0"/>
            <a:chExt cx="22212681" cy="11825008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-200025"/>
              <a:ext cx="17527245" cy="318837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2232"/>
                </a:lnSpc>
              </a:pPr>
              <a:r>
                <a:rPr lang="en-US" sz="8737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We All Have Capacity</a:t>
              </a:r>
            </a:p>
            <a:p>
              <a:pPr algn="l">
                <a:lnSpc>
                  <a:spcPts val="5670"/>
                </a:lnSpc>
              </a:pPr>
              <a:r>
                <a:rPr lang="en-US" sz="4050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We all have a certain amount of capacity each day for: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1423962" y="4193527"/>
              <a:ext cx="10962208" cy="69723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278"/>
                </a:lnSpc>
              </a:pPr>
              <a:r>
                <a:rPr lang="en-US" sz="3056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Thinking</a:t>
              </a:r>
              <a:r>
                <a:rPr lang="en-US" sz="3056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 </a:t>
              </a:r>
              <a:r>
                <a:rPr lang="en-US" sz="3056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Learning</a:t>
              </a:r>
              <a:r>
                <a:rPr lang="en-US" sz="3056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 </a:t>
              </a:r>
              <a:r>
                <a:rPr lang="en-US" sz="3056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Focusing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1392695" y="6042812"/>
              <a:ext cx="11240783" cy="69723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278"/>
                </a:lnSpc>
              </a:pPr>
              <a:r>
                <a:rPr lang="en-US" sz="3056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Solving problemsManaging emotions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1392695" y="7933741"/>
              <a:ext cx="11032922" cy="69723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278"/>
                </a:lnSpc>
              </a:pPr>
              <a:r>
                <a:rPr lang="en-US" sz="3056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Being patientMaking good decisions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14244091" y="4193527"/>
              <a:ext cx="2147392" cy="69723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278"/>
                </a:lnSpc>
              </a:pPr>
              <a:r>
                <a:rPr lang="en-US" sz="3056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Planning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14262100" y="7439063"/>
              <a:ext cx="7950581" cy="43859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en-US" sz="3600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When capacity is high, things feel manageable.</a:t>
              </a:r>
            </a:p>
            <a:p>
              <a:pPr algn="l" rtl="true">
                <a:lnSpc>
                  <a:spcPts val="4500"/>
                </a:lnSpc>
              </a:pPr>
            </a:p>
            <a:p>
              <a:pPr algn="l">
                <a:lnSpc>
                  <a:spcPts val="4500"/>
                </a:lnSpc>
              </a:pPr>
              <a:r>
                <a:rPr lang="en-US" sz="3600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When capacity is low, everything becomes harder.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9683788"/>
              <a:ext cx="10425316" cy="202438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5702"/>
                </a:lnSpc>
              </a:pPr>
              <a:r>
                <a:rPr lang="en-US" sz="5400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All these things are executive function skills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63141" y="0"/>
            <a:ext cx="18652331" cy="10287000"/>
            <a:chOff x="0" y="0"/>
            <a:chExt cx="24869775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869775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869775">
                  <a:moveTo>
                    <a:pt x="0" y="0"/>
                  </a:moveTo>
                  <a:lnTo>
                    <a:pt x="24869775" y="0"/>
                  </a:lnTo>
                  <a:lnTo>
                    <a:pt x="24869775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904875" y="490509"/>
            <a:ext cx="14928132" cy="9071486"/>
            <a:chOff x="0" y="0"/>
            <a:chExt cx="19904177" cy="12095315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-200025"/>
              <a:ext cx="19904177" cy="302327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2232"/>
                </a:lnSpc>
              </a:pPr>
              <a:r>
                <a:rPr lang="en-US" sz="8737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We All Have a Body Budget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1574800" y="3437242"/>
              <a:ext cx="3742030" cy="39475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148"/>
                </a:lnSpc>
              </a:pPr>
              <a:r>
                <a:rPr lang="en-US" sz="3139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Deposits</a:t>
              </a:r>
            </a:p>
            <a:p>
              <a:pPr algn="l">
                <a:lnSpc>
                  <a:spcPts val="2623"/>
                </a:lnSpc>
              </a:pPr>
              <a:r>
                <a:rPr lang="en-US" sz="2615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Some things put capacity in</a:t>
              </a:r>
            </a:p>
            <a:p>
              <a:pPr algn="l" rtl="true">
                <a:lnSpc>
                  <a:spcPts val="2623"/>
                </a:lnSpc>
              </a:pPr>
            </a:p>
            <a:p>
              <a:pPr algn="l" rtl="true">
                <a:lnSpc>
                  <a:spcPts val="2623"/>
                </a:lnSpc>
              </a:pPr>
            </a:p>
            <a:p>
              <a:pPr algn="l">
                <a:lnSpc>
                  <a:spcPts val="3148"/>
                </a:lnSpc>
              </a:pPr>
              <a:r>
                <a:rPr lang="en-US" sz="3139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Withdrawals</a:t>
              </a:r>
            </a:p>
            <a:p>
              <a:pPr algn="l">
                <a:lnSpc>
                  <a:spcPts val="2623"/>
                </a:lnSpc>
              </a:pPr>
              <a:r>
                <a:rPr lang="en-US" sz="2615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Some things take capacity out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6208636" y="6644437"/>
              <a:ext cx="2368588" cy="100625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5"/>
                </a:lnSpc>
              </a:pPr>
              <a:r>
                <a:rPr lang="en-US" sz="1873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And if our boundaries are weak, capacity 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6318644" y="7520737"/>
              <a:ext cx="2056067" cy="44745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623"/>
                </a:lnSpc>
              </a:pPr>
              <a:r>
                <a:rPr lang="en-US" sz="1873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can be stolen 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8559838"/>
              <a:ext cx="7579296" cy="8267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5040"/>
                </a:lnSpc>
              </a:pPr>
              <a:r>
                <a:rPr lang="en-US" sz="3600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This is your Body Budget.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46520" y="10677080"/>
              <a:ext cx="2446617" cy="9864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13"/>
                </a:lnSpc>
              </a:pPr>
              <a:r>
                <a:rPr lang="en-US" sz="2366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Deposits</a:t>
              </a:r>
            </a:p>
            <a:p>
              <a:pPr algn="ctr">
                <a:lnSpc>
                  <a:spcPts val="3011"/>
                </a:lnSpc>
              </a:pPr>
              <a:r>
                <a:rPr lang="en-US" sz="2151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build capacity.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3955275" y="10677080"/>
              <a:ext cx="2533891" cy="9864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13"/>
                </a:lnSpc>
              </a:pPr>
              <a:r>
                <a:rPr lang="en-US" sz="2366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Withdrawals</a:t>
              </a:r>
            </a:p>
            <a:p>
              <a:pPr algn="ctr">
                <a:lnSpc>
                  <a:spcPts val="3011"/>
                </a:lnSpc>
              </a:pPr>
              <a:r>
                <a:rPr lang="en-US" sz="2151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use capacity.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7632865" y="10724705"/>
              <a:ext cx="3098864" cy="137060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04"/>
                </a:lnSpc>
              </a:pPr>
              <a:r>
                <a:rPr lang="en-US" sz="2366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Boundaries</a:t>
              </a:r>
            </a:p>
            <a:p>
              <a:pPr algn="ctr">
                <a:lnSpc>
                  <a:spcPts val="2549"/>
                </a:lnSpc>
              </a:pPr>
              <a:r>
                <a:rPr lang="en-US" sz="2151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protect capacity from being stolen.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824103" y="-448"/>
            <a:ext cx="19936206" cy="10449306"/>
            <a:chOff x="0" y="0"/>
            <a:chExt cx="26581608" cy="1393240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6581608" cy="13932408"/>
            </a:xfrm>
            <a:custGeom>
              <a:avLst/>
              <a:gdLst/>
              <a:ahLst/>
              <a:cxnLst/>
              <a:rect r="r" b="b" t="t" l="l"/>
              <a:pathLst>
                <a:path h="13932408" w="26581608">
                  <a:moveTo>
                    <a:pt x="0" y="0"/>
                  </a:moveTo>
                  <a:lnTo>
                    <a:pt x="26581608" y="0"/>
                  </a:lnTo>
                  <a:lnTo>
                    <a:pt x="26581608" y="13932408"/>
                  </a:lnTo>
                  <a:lnTo>
                    <a:pt x="0" y="13932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209970" y="509559"/>
            <a:ext cx="16182956" cy="9354531"/>
            <a:chOff x="0" y="0"/>
            <a:chExt cx="21577275" cy="12472708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152006" y="-57150"/>
              <a:ext cx="17177702" cy="638345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0782"/>
                </a:lnSpc>
              </a:pPr>
              <a:r>
                <a:rPr lang="en-US" sz="8737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Deposits Build Capacity</a:t>
              </a:r>
            </a:p>
            <a:p>
              <a:pPr algn="l">
                <a:lnSpc>
                  <a:spcPts val="4188"/>
                </a:lnSpc>
              </a:pPr>
              <a:r>
                <a:rPr lang="en-US" sz="3394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Deposits are not rewards. </a:t>
              </a:r>
            </a:p>
            <a:p>
              <a:pPr algn="l">
                <a:lnSpc>
                  <a:spcPts val="3630"/>
                </a:lnSpc>
              </a:pPr>
              <a:r>
                <a:rPr lang="en-US" sz="2941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They are the building </a:t>
              </a:r>
            </a:p>
            <a:p>
              <a:pPr algn="l">
                <a:lnSpc>
                  <a:spcPts val="3630"/>
                </a:lnSpc>
              </a:pPr>
              <a:r>
                <a:rPr lang="en-US" sz="2941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blocks that allow our brain </a:t>
              </a:r>
            </a:p>
            <a:p>
              <a:pPr algn="l">
                <a:lnSpc>
                  <a:spcPts val="3630"/>
                </a:lnSpc>
              </a:pPr>
              <a:r>
                <a:rPr lang="en-US" sz="2941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to work properly.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545706" y="7330897"/>
              <a:ext cx="4698556" cy="6136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703"/>
                </a:lnSpc>
              </a:pPr>
              <a:r>
                <a:rPr lang="en-US" sz="2645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Examples of Deposits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13165595" y="3894290"/>
              <a:ext cx="6480150" cy="242341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599"/>
                </a:lnSpc>
              </a:pPr>
              <a:r>
                <a:rPr lang="en-US" sz="2645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Different people need different deposits. What fills your </a:t>
              </a:r>
            </a:p>
            <a:p>
              <a:pPr algn="l">
                <a:lnSpc>
                  <a:spcPts val="3599"/>
                </a:lnSpc>
              </a:pPr>
              <a:r>
                <a:rPr lang="en-US" sz="2645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bank might be different </a:t>
              </a:r>
            </a:p>
            <a:p>
              <a:pPr algn="l">
                <a:lnSpc>
                  <a:spcPts val="3599"/>
                </a:lnSpc>
              </a:pPr>
              <a:r>
                <a:rPr lang="en-US" sz="2645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from someone else.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3745268" y="10522953"/>
              <a:ext cx="720560" cy="5498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94"/>
                </a:lnSpc>
              </a:pPr>
              <a:r>
                <a:rPr lang="en-US" sz="2424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Fun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6887566" y="8544776"/>
              <a:ext cx="1239114" cy="5498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94"/>
                </a:lnSpc>
              </a:pPr>
              <a:r>
                <a:rPr lang="en-US" sz="2424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Safety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7196887" y="10522953"/>
              <a:ext cx="607809" cy="5498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94"/>
                </a:lnSpc>
              </a:pPr>
              <a:r>
                <a:rPr lang="en-US" sz="2424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Joy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10116668" y="8544776"/>
              <a:ext cx="1580261" cy="5498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94"/>
                </a:lnSpc>
              </a:pPr>
              <a:r>
                <a:rPr lang="en-US" sz="2424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Exercise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10412171" y="10522953"/>
              <a:ext cx="977836" cy="5498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94"/>
                </a:lnSpc>
              </a:pPr>
              <a:r>
                <a:rPr lang="en-US" sz="2424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Calm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13216636" y="8544776"/>
              <a:ext cx="2185251" cy="5498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94"/>
                </a:lnSpc>
              </a:pPr>
              <a:r>
                <a:rPr lang="en-US" sz="2424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Connection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13763523" y="10522953"/>
              <a:ext cx="1069975" cy="5498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94"/>
                </a:lnSpc>
              </a:pPr>
              <a:r>
                <a:rPr lang="en-US" sz="2424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Sleep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17210748" y="10522953"/>
              <a:ext cx="966381" cy="5498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94"/>
                </a:lnSpc>
              </a:pPr>
              <a:r>
                <a:rPr lang="en-US" sz="2424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Food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0" y="11645938"/>
              <a:ext cx="21577275" cy="8267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5040"/>
                </a:lnSpc>
              </a:pPr>
              <a:r>
                <a:rPr lang="en-US" sz="3600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Managing your body budget is about understanding what builds your bank.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824103" y="-448"/>
            <a:ext cx="19936206" cy="10449306"/>
            <a:chOff x="0" y="0"/>
            <a:chExt cx="26581608" cy="1393240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6581608" cy="13932408"/>
            </a:xfrm>
            <a:custGeom>
              <a:avLst/>
              <a:gdLst/>
              <a:ahLst/>
              <a:cxnLst/>
              <a:rect r="r" b="b" t="t" l="l"/>
              <a:pathLst>
                <a:path h="13932408" w="26581608">
                  <a:moveTo>
                    <a:pt x="0" y="0"/>
                  </a:moveTo>
                  <a:lnTo>
                    <a:pt x="26581608" y="0"/>
                  </a:lnTo>
                  <a:lnTo>
                    <a:pt x="26581608" y="13932408"/>
                  </a:lnTo>
                  <a:lnTo>
                    <a:pt x="0" y="13932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927125" y="604809"/>
            <a:ext cx="16875119" cy="9259281"/>
            <a:chOff x="0" y="0"/>
            <a:chExt cx="22500158" cy="12345708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541833" y="-200025"/>
              <a:ext cx="19011798" cy="287087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12232"/>
                </a:lnSpc>
              </a:pPr>
              <a:r>
                <a:rPr lang="en-US" sz="8737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Withdrawals Use Capacity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16886568" y="3125673"/>
              <a:ext cx="5478361" cy="60217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689"/>
                </a:lnSpc>
              </a:pPr>
              <a:r>
                <a:rPr lang="en-US" sz="2635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Examples of withdrawals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10174986" y="9964890"/>
              <a:ext cx="12325172" cy="60217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689"/>
                </a:lnSpc>
              </a:pPr>
              <a:r>
                <a:rPr lang="en-US" sz="2635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Different things feel like withdrawals for different people.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618033" y="3330702"/>
              <a:ext cx="4307180" cy="42906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119"/>
                </a:lnSpc>
              </a:pPr>
              <a:r>
                <a:rPr lang="en-US" sz="3074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Withdrawals are not bad. A full life includes withdrawals.</a:t>
              </a:r>
            </a:p>
            <a:p>
              <a:pPr algn="l">
                <a:lnSpc>
                  <a:spcPts val="3821"/>
                </a:lnSpc>
              </a:pPr>
              <a:r>
                <a:rPr lang="en-US" sz="2851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Success requires withdrawals.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11812600" y="8567217"/>
              <a:ext cx="1926577" cy="54801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81"/>
                </a:lnSpc>
              </a:pPr>
              <a:r>
                <a:rPr lang="en-US" sz="2415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Practicing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12000357" y="5623535"/>
              <a:ext cx="1543355" cy="8686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01"/>
                </a:lnSpc>
              </a:pPr>
              <a:r>
                <a:rPr lang="en-US" sz="2415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School / work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14462938" y="8567217"/>
              <a:ext cx="2057806" cy="54801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81"/>
                </a:lnSpc>
              </a:pPr>
              <a:r>
                <a:rPr lang="en-US" sz="2415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Socialising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14432775" y="5741010"/>
              <a:ext cx="2119592" cy="54801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81"/>
                </a:lnSpc>
              </a:pPr>
              <a:r>
                <a:rPr lang="en-US" sz="2415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Homework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17389081" y="5741010"/>
              <a:ext cx="1626159" cy="54801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81"/>
                </a:lnSpc>
              </a:pPr>
              <a:r>
                <a:rPr lang="en-US" sz="2415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Revision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17132021" y="8364017"/>
              <a:ext cx="2263381" cy="54801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81"/>
                </a:lnSpc>
              </a:pPr>
              <a:r>
                <a:rPr lang="en-US" sz="2415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Trying new 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17596612" y="8770417"/>
              <a:ext cx="1202893" cy="54801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81"/>
                </a:lnSpc>
              </a:pPr>
              <a:r>
                <a:rPr lang="en-US" sz="2415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things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20240955" y="5741010"/>
              <a:ext cx="1346441" cy="54801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81"/>
                </a:lnSpc>
              </a:pPr>
              <a:r>
                <a:rPr lang="en-US" sz="2415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Chores</a:t>
              </a:r>
            </a:p>
          </p:txBody>
        </p:sp>
        <p:sp>
          <p:nvSpPr>
            <p:cNvPr name="TextBox 17" id="17"/>
            <p:cNvSpPr txBox="true"/>
            <p:nvPr/>
          </p:nvSpPr>
          <p:spPr>
            <a:xfrm rot="0">
              <a:off x="20112126" y="8364017"/>
              <a:ext cx="1722539" cy="54801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81"/>
                </a:lnSpc>
              </a:pPr>
              <a:r>
                <a:rPr lang="en-US" sz="2415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Problem </a:t>
              </a: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20229170" y="8770417"/>
              <a:ext cx="1370203" cy="54801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81"/>
                </a:lnSpc>
              </a:pPr>
              <a:r>
                <a:rPr lang="en-US" sz="2415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solving</a:t>
              </a: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0" y="11518938"/>
              <a:ext cx="22344405" cy="8267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5040"/>
                </a:lnSpc>
              </a:pPr>
              <a:r>
                <a:rPr lang="en-US" sz="3600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Something that is a deposit for one person might be a withdrawal for another.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419195" y="-286"/>
            <a:ext cx="18852642" cy="10744772"/>
            <a:chOff x="0" y="0"/>
            <a:chExt cx="25136856" cy="1432636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136856" cy="14326363"/>
            </a:xfrm>
            <a:custGeom>
              <a:avLst/>
              <a:gdLst/>
              <a:ahLst/>
              <a:cxnLst/>
              <a:rect r="r" b="b" t="t" l="l"/>
              <a:pathLst>
                <a:path h="14326363" w="25136856">
                  <a:moveTo>
                    <a:pt x="0" y="0"/>
                  </a:moveTo>
                  <a:lnTo>
                    <a:pt x="25136856" y="0"/>
                  </a:lnTo>
                  <a:lnTo>
                    <a:pt x="25136856" y="14326363"/>
                  </a:lnTo>
                  <a:lnTo>
                    <a:pt x="0" y="143263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971550" y="936784"/>
            <a:ext cx="15983464" cy="8881015"/>
            <a:chOff x="0" y="0"/>
            <a:chExt cx="21311286" cy="11841353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-190500"/>
              <a:ext cx="20967344" cy="17145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0500"/>
                </a:lnSpc>
              </a:pPr>
              <a:r>
                <a:rPr lang="en-US" sz="7500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Burnout, Balance and Boundaries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1421613" y="5336972"/>
              <a:ext cx="3253219" cy="10896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719"/>
                </a:lnSpc>
              </a:pPr>
              <a:r>
                <a:rPr lang="en-US" sz="4800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Burnout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7638263" y="5336972"/>
              <a:ext cx="3084093" cy="10896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719"/>
                </a:lnSpc>
              </a:pPr>
              <a:r>
                <a:rPr lang="en-US" sz="4800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Balance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16408400" y="2742997"/>
              <a:ext cx="4902886" cy="32281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5635"/>
                </a:lnSpc>
              </a:pPr>
              <a:r>
                <a:rPr lang="en-US" sz="4800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Boundaries</a:t>
              </a:r>
            </a:p>
            <a:p>
              <a:pPr algn="l">
                <a:lnSpc>
                  <a:spcPts val="4050"/>
                </a:lnSpc>
              </a:pPr>
              <a:r>
                <a:rPr lang="en-US" sz="3450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Protect deposits and stop capacity being stolen.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487185" y="6598933"/>
              <a:ext cx="5315953" cy="20821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050"/>
                </a:lnSpc>
              </a:pPr>
              <a:r>
                <a:rPr lang="en-US" sz="3450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When withdrawals are greater than deposits for too 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2369007" y="8580133"/>
              <a:ext cx="1319886" cy="7867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830"/>
                </a:lnSpc>
              </a:pPr>
              <a:r>
                <a:rPr lang="en-US" sz="3450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long.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7437399" y="6598933"/>
              <a:ext cx="3652050" cy="20821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050"/>
                </a:lnSpc>
              </a:pPr>
              <a:r>
                <a:rPr lang="en-US" sz="3450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 Deposits keep up with withdrawals.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440931" y="11155553"/>
              <a:ext cx="10858398" cy="6858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en-US" sz="3000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Busy times require more deposits, not fewer.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103939" y="-922220"/>
            <a:ext cx="22512338" cy="13144500"/>
            <a:chOff x="0" y="0"/>
            <a:chExt cx="30016450" cy="1752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0016450" cy="17526000"/>
            </a:xfrm>
            <a:custGeom>
              <a:avLst/>
              <a:gdLst/>
              <a:ahLst/>
              <a:cxnLst/>
              <a:rect r="r" b="b" t="t" l="l"/>
              <a:pathLst>
                <a:path h="17526000" w="30016450">
                  <a:moveTo>
                    <a:pt x="0" y="0"/>
                  </a:moveTo>
                  <a:lnTo>
                    <a:pt x="30016450" y="0"/>
                  </a:lnTo>
                  <a:lnTo>
                    <a:pt x="30016450" y="17526000"/>
                  </a:lnTo>
                  <a:lnTo>
                    <a:pt x="0" y="1752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892702" y="619125"/>
            <a:ext cx="16360045" cy="9027795"/>
            <a:chOff x="0" y="0"/>
            <a:chExt cx="21813393" cy="12037060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2512479" y="-190500"/>
              <a:ext cx="17332668" cy="17145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0500"/>
                </a:lnSpc>
              </a:pPr>
              <a:r>
                <a:rPr lang="en-US" sz="7500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Managing Our Body Budget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3453092" y="4911890"/>
              <a:ext cx="3149778" cy="142107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170"/>
                </a:lnSpc>
              </a:pPr>
              <a:r>
                <a:rPr lang="en-US" sz="3692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Deposits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9076995" y="4911890"/>
              <a:ext cx="3954094" cy="142107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170"/>
                </a:lnSpc>
              </a:pPr>
              <a:r>
                <a:rPr lang="en-US" sz="3692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Withdrawals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15251951" y="4911890"/>
              <a:ext cx="3636543" cy="142107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170"/>
                </a:lnSpc>
              </a:pPr>
              <a:r>
                <a:rPr lang="en-US" sz="3692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Boundaries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3623031" y="8807450"/>
              <a:ext cx="3659873" cy="123063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7559"/>
                </a:lnSpc>
              </a:pPr>
              <a:r>
                <a:rPr lang="en-US" sz="5400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Burnout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15961081" y="8807450"/>
              <a:ext cx="3524631" cy="123063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7559"/>
                </a:lnSpc>
              </a:pPr>
              <a:r>
                <a:rPr lang="en-US" sz="5400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Success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10471150"/>
              <a:ext cx="9293022" cy="15659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4499"/>
                </a:lnSpc>
              </a:pPr>
              <a:r>
                <a:rPr lang="en-US" sz="4050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happens when withdrawals exceed deposits for too long.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12046179" y="10471150"/>
              <a:ext cx="9767227" cy="15659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4499"/>
                </a:lnSpc>
              </a:pPr>
              <a:r>
                <a:rPr lang="en-US" sz="4050">
                  <a:solidFill>
                    <a:srgbClr val="000000">
                      <a:alpha val="0"/>
                    </a:srgbClr>
                  </a:solidFill>
                  <a:latin typeface="Arimo"/>
                  <a:ea typeface="Arimo"/>
                  <a:cs typeface="Arimo"/>
                  <a:sym typeface="Arimo"/>
                </a:rPr>
                <a:t>is about managing your body budget for maximum capacity.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DAHHATeoaVk</dc:identifier>
  <dcterms:modified xsi:type="dcterms:W3CDTF">2011-08-01T06:04:30Z</dcterms:modified>
  <cp:revision>1</cp:revision>
  <dc:title>Presentation Deck.pdf</dc:title>
</cp:coreProperties>
</file>