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6"/>
  </p:normalViewPr>
  <p:slideViewPr>
    <p:cSldViewPr snapToGrid="0">
      <p:cViewPr varScale="1">
        <p:scale>
          <a:sx n="105" d="100"/>
          <a:sy n="105"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running time: 40–45 minutes plus questions. Start with education for an audience with no prior knowledge of executive function. Allow roughly half the session for understanding the skills, development and impact of judgement, then move to selected practical examples. Invite private reflection rather than personal disclosures. Use the scenarios as possibilities to explore, not explanations we can assume about a particular child.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Begin with the full phrase and explain the abbreviation only after the definition. Everyone uses executive function, including adults. It describes a set of mental processes rather than a single skill or a measure of intelligence. Use your own example, such as remembering why you walked upstairs or holding a shopping list in mind while dealing with an interruption. Pause to check understanding before introducing terminology.</a:t>
            </a:r>
          </a:p>
          <a:p>
            <a:endParaRPr/>
          </a:p>
          <a:p>
            <a:r>
              <a:t>Sources: https://developingchild.harvard.edu/resources/inbriefs/inbrief-executive-function/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CiM uses this practical 11-skill framework. Read the skill name and give its everyday meaning. Parents do not need to memorise the list. Ask which examples sound familiar, and emphasise that a child may have strengths in some skills and need help with others. Research frameworks group executive skills differently. Working memory, inhibitory control and cognitive flexibility are commonly described core processes underlying several of these everyday skills. This is a framework for understanding and support, not a diagnostic checklist.</a:t>
            </a:r>
          </a:p>
          <a:p>
            <a:endParaRPr/>
          </a:p>
          <a:p>
            <a:r>
              <a:t>Sources: https://developingchild.harvard.edu/resources/inbriefs/inbrief-executive-function/</a:t>
            </a:r>
          </a:p>
          <a:p>
            <a:r>
              <a:t>https://developingchild.harvard.edu/wp-content/uploads/2024/10/Enhancing-and-Practicing-Executive-Function-Skills-with-Children-from-Infancy-to-Adolescence-1.pdf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the core processes to the broader practical skills families recognise. Frameworks group and name executive skills in different ways. Emotional regulation overlaps with these processes and also involves other systems. Avoid suggesting that all behaviour or emotion comes from executive function. Ask for a familiar example, then show how it may involve more than one process.</a:t>
            </a:r>
          </a:p>
          <a:p>
            <a:endParaRPr/>
          </a:p>
          <a:p>
            <a:r>
              <a:t>Sources: https://developingchild.harvard.edu/resources/inbriefs/inbrief-executive-function/</a:t>
            </a:r>
          </a:p>
          <a:p>
            <a:r>
              <a:t>https://developingchild.harvard.edu/wp-content/uploads/2024/10/Enhancing-and-Practicing-Executive-Function-Skills-with-Children-from-Infancy-to-Adolescence-1.pdf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hidden demands of a familiar instruction. A child may know what each item is and still struggle to coordinate the whole routine. Ask which step is hardest to see from outside. The point is to understand the demands before deciding that forgetting means a child does not care. This is an illustrative example, not an assessment.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Avoid a fixed age at which the brain is supposedly finished. Development differs between individuals and between skills. A child may express sophisticated ideas while still struggling to organise a bag. Support should respond to what they can manage, rather than comparison with siblings or peers. Ongoing tools can be useful, including in adulthood.</a:t>
            </a:r>
          </a:p>
          <a:p>
            <a:endParaRPr/>
          </a:p>
          <a:p>
            <a:r>
              <a:t>Sources: https://developingchild.harvard.edu/resources/inbriefs/inbrief-executive-function/</a:t>
            </a:r>
          </a:p>
          <a:p>
            <a:r>
              <a:t>https://developingchild.harvard.edu/wp-content/uploads/2024/10/Enhancing-and-Practicing-Executive-Function-Skills-with-Children-from-Infancy-to-Adolescence-1.pdf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successful attempt tells us something useful about conditions and support, but does not prove a child can do the same thing in every context. Ask parents to consider an adult skill that becomes harder under pressure. Individual patterns vary. If a difficulty is new or persistent, also consider the child’s wider circumstances, understanding and wellbeing.</a:t>
            </a:r>
          </a:p>
          <a:p>
            <a:endParaRPr/>
          </a:p>
          <a:p>
            <a:r>
              <a:t>Sources: https://developingchild.harvard.edu/wp-content/uploads/2011/05/How-Early-Experiences-Shape-the-Development-of-Executive-Function.pdf</a:t>
            </a:r>
          </a:p>
          <a:p>
            <a:r>
              <a:t>https://developingchild.harvard.edu/wp-content/uploads/2024/10/Enhancing-and-Practicing-Executive-Function-Skills-with-Children-from-Infancy-to-Adolescence-1.pdf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 see the outcome much more readily than the effort or difficulty beneath it. These labels do not tell us whether the child understood, remembered, managed an impulse or became overwhelmed. Executive function is one possible explanation, alongside other needs and circumstances. Acknowledge that adults make quick judgements particularly when rushed, without blaming parents.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illustrative statements rather than a measured sequence or quotations from a real child. Explain that repeated negative messages may affect confidence and willingness to seek help. Persistent ridicule and exclusion can be bullying, which is associated with poorer wellbeing and belonging. Do not suggest a single comment determines a child’s future. Adults can repair mistakes and change the pattern.</a:t>
            </a:r>
          </a:p>
          <a:p>
            <a:endParaRPr/>
          </a:p>
          <a:p>
            <a:r>
              <a:t>Sources: https://anti-bullyingalliance.org.uk/tools-information/all-about-bullying/mental-health-0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Acknowledge the effect of behaviour on other children as well. A child can need support to wait while peers also need a fair turn. We can help children describe the behaviour, recognise impact and ask for help without assigning a negative identity. Avoid guessing diagnoses or sharing another child’s private information.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Follow this concrete working-memory example clockwise. A child forgets a bag, receives criticism, becomes stressed and may find remembering even harder. Ask where an adult could interrupt the pattern. Explain that this is a possible reinforcing cycle rather than an inevitable outcome. Transition to practical help by choosing the missed step as the moment to respond differently.</a:t>
            </a:r>
          </a:p>
          <a:p>
            <a:endParaRPr/>
          </a:p>
          <a:p>
            <a:r>
              <a:t>Sources: https://developingchild.harvard.edu/wp-content/uploads/2011/05/How-Early-Experiences-Shape-the-Development-of-Executive-Function.pdf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bridge between the educational first half and a smaller set of practical ideas. Invite parents to think of one recurring situation. Explain that a different understanding gives us a more useful starting point for choosing support. We can keep expectations and boundaries while reducing an unnecessary demand or teaching a skill.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parents to rewrite a long instruction as one action. Allow time for the child to process and act. For an older child, agree a discreet written list or phone reminder rather than repeatedly calling across the house. If instructions are not getting through, also consider hearing, language, attention and whether the child understands.</a:t>
            </a:r>
          </a:p>
          <a:p>
            <a:endParaRPr/>
          </a:p>
          <a:p>
            <a:r>
              <a:t>These are suggested experiments, not guaranteed solutions. Check the child’s explanation and adapt to age, communication and context.</a:t>
            </a:r>
          </a:p>
          <a:p>
            <a:endParaRPr/>
          </a:p>
          <a:p>
            <a:r>
              <a:t>Sources: https://developingchild.harvard.edu/wp-content/uploads/2024/10/Enhancing-and-Practicing-Executive-Function-Skills-with-Children-from-Infancy-to-Adolescence-1.pdf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parents a model checklist, not a list every family must follow. Ask what their child actually forgets and include only the steps they need. Reorder it around their morning. For younger children, use photographs of their own belongings. For teenagers, offer a private phone checklist or a note inside the door. Agree who checks it and when. A tool can remain useful long term.</a:t>
            </a:r>
          </a:p>
          <a:p>
            <a:endParaRPr/>
          </a:p>
          <a:p>
            <a:r>
              <a:t>Sources: https://pediatrics.developingchild.harvard.edu/wp-content/uploads/2021/12/2109_HCDC_PediToolkit_Providers_ExecutiveFunctioning_R6A.pdf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Work through a real first action: open the assignment, read the first question or find the right book. Avoid treating opening a laptop as completing the work. Agree a short work period and break with the child. If the work is beyond their knowledge, unclear or inaccessible, contact school. Help with organisation should not hide an unmet learning need.</a:t>
            </a:r>
          </a:p>
          <a:p>
            <a:endParaRPr/>
          </a:p>
          <a:p>
            <a:r>
              <a:t>These are suggested experiments, not guaranteed solutions. Check the child’s explanation and adapt to age, communication and context.</a:t>
            </a:r>
          </a:p>
          <a:p>
            <a:endParaRPr/>
          </a:p>
          <a:p>
            <a:r>
              <a:t>Sources: https://developingchild.harvard.edu/wp-content/uploads/2024/10/Enhancing-and-Practicing-Executive-Function-Skills-with-Children-from-Infancy-to-Adolescence-1.pdf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what usually helps this child settle. Offer support rather than insist on a particular technique. Do not demand eye contact, touch or a discussion during peak distress. Some children want company and others need space. Keep everyone safe, and seek coordinated professional support for repeated unsafe situations. When calm, review the trigger and the support that helped.</a:t>
            </a:r>
          </a:p>
          <a:p>
            <a:endParaRPr/>
          </a:p>
          <a:p>
            <a:r>
              <a:t>Sources: https://developingchild.harvard.edu/wp-content/uploads/2011/05/How-Early-Experiences-Shape-the-Development-of-Executive-Function.pdf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Acknowledge your child’s experience first. Curiosity does not require them to tolerate harm or unwanted contact. Explore the specific behaviour rather than describe the other child as annoying. Do not guess a diagnosis. Practise a respectful sentence such as “I want to finish my turn” or asking an adult to help with turn-taking.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Allow your child to describe the experience before offering solutions. Avoid “just ignore them” or immediately explaining away the behaviour of others. Ask who they feel safe with. Help them identify what made the task hard and a support to request. They should not have to prove a diagnosis or explain their brain to peers to deserve respect.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 the child choose the words and how much to share. For younger children, start with “Please show me the first step.” A teenager might send a message rather than speak publicly. They can write, use visuals or ask a trusted adult to communicate. Self-advocacy should grow with support, while adults remain responsible for responding.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example as a model for a conversation or email. Ask school what they see and which supports already help. Include the child’s view and agree a realistic review date. If the plan is not helping, investigate why rather than simply repeating it. This is an example request, not advice about legal entitlements.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Choose a low-pressure routine and decide the next small part the child can own. Scaffold in response to their current ability rather than age alone. A visual checklist or reminder can remain a useful accommodation, not something they must outgrow. Under stress or during transitions, they may need more help again. Never use withdrawal of needed support to teach a lesson.</a:t>
            </a:r>
          </a:p>
          <a:p>
            <a:endParaRPr/>
          </a:p>
          <a:p>
            <a:r>
              <a:t>Sources: https://developingchild.harvard.edu/wp-content/uploads/2024/10/Enhancing-and-Practicing-Executive-Function-Skills-with-Children-from-Infancy-to-Adolescence-1.pdf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Offer this as a practical repair, not another standard parents must meet perfectly. Take a pause yourself when it is safe. Acknowledge the words you used without adding “but you made me”. Return to the actual problem with a more specific plan. Seek support for your own load too, particularly if the same situation repeatedly overwhelms you.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Provide this complete example before asking families to write their own. Begin by noticing what usually happens, without turning the child into a project or adding a score for every mistake. Agree a change with them. A week offers information, not a deadline for success. Progress might be a quicker recovery or more willingness to ask for help. If the tool fails, reconsider the task or environment.</a:t>
            </a:r>
          </a:p>
          <a:p>
            <a:endParaRPr/>
          </a:p>
          <a:p>
            <a:r>
              <a:t>Sources: https://pediatrics.developingchild.harvard.edu/wp-content/uploads/2021/12/2109_HCDC_PediToolkit_Providers_ExecutiveFunctioning_R6A.pdf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Executive function offers one useful lens, not an explanation for every difficulty. Persistent distress, avoidance, safety concerns or a marked change deserve broader support. A family should not need to solve everything through a checklist or calmer language. Ask what adults and environments can change too. For example, another adult might take responsibility for the night-before bag check.</a:t>
            </a:r>
          </a:p>
          <a:p>
            <a:endParaRPr/>
          </a:p>
          <a:p>
            <a:r>
              <a:t>Sources: https://learning.nspcc.org.uk/child-health-development/child-mental-health</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Close by asking parents to name the one sentence and one support they will take away. Invite questions without requesting identifiable personal details. Main message: move from a judgement about the child towards an observation about the task, then try a support and review it with them. Research background sources appear in the relevant slide notes. Practical scripts and scenarios are illustrative.</a:t>
            </a:r>
          </a:p>
          <a:p>
            <a:endParaRPr/>
          </a:p>
          <a:p>
            <a:r>
              <a:t>Sources: https://developingchild.harvard.edu/resources/inbriefs/inbrief-executive-function/</a:t>
            </a:r>
          </a:p>
          <a:p>
            <a:r>
              <a:t>https://developingchild.harvard.edu/wp-content/uploads/2024/10/Enhancing-and-Practicing-Executive-Function-Skills-with-Children-from-Infancy-to-Adolescence-1.pdf</a:t>
            </a:r>
          </a:p>
          <a:p>
            <a:r>
              <a:t>https://developingchild.harvard.edu/wp-content/uploads/2011/05/How-Early-Experiences-Shape-the-Development-of-Executive-Function.pdf</a:t>
            </a:r>
          </a:p>
          <a:p>
            <a:r>
              <a:t>https://anti-bullyingalliance.org.uk/tools-information/all-about-bullying/mental-health-0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E8D4AD62-505B-41D5-B4BF-63AF52E62E3A}"/>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74303454-215D-4803-AF39-6596A52D7BDD}"/>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6928CD7D-D53C-4B02-A3A7-4D2EECB57406}"/>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D62DFC0-E6C9-4C68-9975-AD18ED8D99C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8EE5BDD1-A926-49E4-B34B-FF861E05D213}"/>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9C0884E0-BC50-43A6-907B-72AB284CEA0A}"/>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526C58E8-4885-4E71-B892-5771142FE3F7}"/>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3342B986-62BE-4C96-82EA-C8920A9DC1F6}"/>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2E5C583-5EBE-429D-9F4A-F710145F8176}"/>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4492EE2D-7D6E-4884-B347-4FD34802D1EA}"/>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EB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327A8D9-9102-48A1-BB33-E318F4E13094}"/>
              </a:ext>
            </a:extLst>
          </p:cNvPr>
          <p:cNvPicPr>
            <a:picLocks noChangeAspect="1"/>
          </p:cNvPicPr>
          <p:nvPr/>
        </p:nvPicPr>
        <p:blipFill>
          <a:blip r:embed="rId3"/>
          <a:stretch/>
        </p:blipFill>
        <p:spPr>
          <a:xfrm>
            <a:off x="9713500" y="304800"/>
            <a:ext cx="1861374" cy="476250"/>
          </a:xfrm>
          <a:prstGeom prst="rect">
            <a:avLst/>
          </a:prstGeom>
        </p:spPr>
      </p:pic>
      <p:sp>
        <p:nvSpPr>
          <p:cNvPr id="2" name="cim-brainhub.com">
            <a:extLst>
              <a:ext uri="{FF2B5EF4-FFF2-40B4-BE49-F238E27FC236}">
                <a16:creationId xmlns:a16="http://schemas.microsoft.com/office/drawing/2014/main" id="{E903EF75-8E12-4CCD-A9DC-834568D00C4E}"/>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3" name="01">
            <a:extLst>
              <a:ext uri="{FF2B5EF4-FFF2-40B4-BE49-F238E27FC236}">
                <a16:creationId xmlns:a16="http://schemas.microsoft.com/office/drawing/2014/main" id="{BB4EFC5A-20A6-4CAB-BA1E-ADDAC3DE8C4B}"/>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01</a:t>
            </a:r>
          </a:p>
        </p:txBody>
      </p:sp>
      <p:sp>
        <p:nvSpPr>
          <p:cNvPr id="4" name="A TALK FOR PARENTS &amp; CARERS">
            <a:extLst>
              <a:ext uri="{FF2B5EF4-FFF2-40B4-BE49-F238E27FC236}">
                <a16:creationId xmlns:a16="http://schemas.microsoft.com/office/drawing/2014/main" id="{4F68DF7B-5B00-438F-9865-3187FCAC2E53}"/>
              </a:ext>
            </a:extLst>
          </p:cNvPr>
          <p:cNvSpPr>
            <a:spLocks noGrp="1"/>
          </p:cNvSpPr>
          <p:nvPr/>
        </p:nvSpPr>
        <p:spPr>
          <a:xfrm>
            <a:off x="609600" y="1390650"/>
            <a:ext cx="10668000" cy="333375"/>
          </a:xfrm>
          <a:prstGeom prst="rect">
            <a:avLst/>
          </a:prstGeom>
          <a:noFill/>
          <a:ln w="0">
            <a:noFill/>
            <a:prstDash val="solid"/>
          </a:ln>
        </p:spPr>
        <p:txBody>
          <a:bodyPr wrap="square" lIns="0" tIns="0" rIns="0" bIns="0">
            <a:noAutofit/>
          </a:bodyPr>
          <a:lstStyle>
            <a:defPPr>
              <a:defRPr sz="1425" b="1">
                <a:solidFill>
                  <a:srgbClr val="8E5AFF"/>
                </a:solidFill>
                <a:latin typeface="Nunito"/>
                <a:ea typeface="Nunito"/>
                <a:cs typeface="Nunito"/>
              </a:defRPr>
            </a:defPPr>
            <a:lvl1pPr>
              <a:defRPr sz="1425" b="1">
                <a:solidFill>
                  <a:srgbClr val="8E5AFF"/>
                </a:solidFill>
                <a:latin typeface="Nunito"/>
                <a:ea typeface="Nunito"/>
                <a:cs typeface="Nunito"/>
              </a:defRPr>
            </a:lvl1pPr>
            <a:lvl2pPr>
              <a:defRPr sz="1425" b="1">
                <a:solidFill>
                  <a:srgbClr val="8E5AFF"/>
                </a:solidFill>
                <a:latin typeface="Nunito"/>
                <a:ea typeface="Nunito"/>
                <a:cs typeface="Nunito"/>
              </a:defRPr>
            </a:lvl2pPr>
            <a:lvl3pPr>
              <a:defRPr sz="1425" b="1">
                <a:solidFill>
                  <a:srgbClr val="8E5AFF"/>
                </a:solidFill>
                <a:latin typeface="Nunito"/>
                <a:ea typeface="Nunito"/>
                <a:cs typeface="Nunito"/>
              </a:defRPr>
            </a:lvl3pPr>
            <a:lvl4pPr>
              <a:defRPr sz="1425" b="1">
                <a:solidFill>
                  <a:srgbClr val="8E5AFF"/>
                </a:solidFill>
                <a:latin typeface="Nunito"/>
                <a:ea typeface="Nunito"/>
                <a:cs typeface="Nunito"/>
              </a:defRPr>
            </a:lvl4pPr>
            <a:lvl5pPr>
              <a:defRPr sz="1425" b="1">
                <a:solidFill>
                  <a:srgbClr val="8E5AFF"/>
                </a:solidFill>
                <a:latin typeface="Nunito"/>
                <a:ea typeface="Nunito"/>
                <a:cs typeface="Nunito"/>
              </a:defRPr>
            </a:lvl5pPr>
            <a:lvl6pPr>
              <a:defRPr sz="1425" b="1">
                <a:solidFill>
                  <a:srgbClr val="8E5AFF"/>
                </a:solidFill>
                <a:latin typeface="Nunito"/>
                <a:ea typeface="Nunito"/>
                <a:cs typeface="Nunito"/>
              </a:defRPr>
            </a:lvl6pPr>
            <a:lvl7pPr>
              <a:defRPr sz="1425" b="1">
                <a:solidFill>
                  <a:srgbClr val="8E5AFF"/>
                </a:solidFill>
                <a:latin typeface="Nunito"/>
                <a:ea typeface="Nunito"/>
                <a:cs typeface="Nunito"/>
              </a:defRPr>
            </a:lvl7pPr>
            <a:lvl8pPr>
              <a:defRPr sz="1425" b="1">
                <a:solidFill>
                  <a:srgbClr val="8E5AFF"/>
                </a:solidFill>
                <a:latin typeface="Nunito"/>
                <a:ea typeface="Nunito"/>
                <a:cs typeface="Nunito"/>
              </a:defRPr>
            </a:lvl8pPr>
            <a:lvl9pPr>
              <a:defRPr sz="1425" b="1">
                <a:solidFill>
                  <a:srgbClr val="8E5AFF"/>
                </a:solidFill>
                <a:latin typeface="Nunito"/>
                <a:ea typeface="Nunito"/>
                <a:cs typeface="Nunito"/>
              </a:defRPr>
            </a:lvl9pPr>
          </a:lstStyle>
          <a:p>
            <a:pPr>
              <a:defRPr sz="1425" b="1">
                <a:solidFill>
                  <a:srgbClr val="8E5AFF"/>
                </a:solidFill>
                <a:latin typeface="Nunito"/>
                <a:ea typeface="Nunito"/>
                <a:cs typeface="Nunito"/>
              </a:defRPr>
            </a:pPr>
            <a:r>
              <a:rPr sz="1425" b="1">
                <a:solidFill>
                  <a:srgbClr val="8E5AFF"/>
                </a:solidFill>
                <a:latin typeface="Nunito"/>
                <a:ea typeface="Nunito"/>
                <a:cs typeface="Nunito"/>
              </a:rPr>
              <a:t>A TALK FOR PARENTS &amp; CARERS</a:t>
            </a:r>
          </a:p>
        </p:txBody>
      </p:sp>
      <p:sp>
        <p:nvSpPr>
          <p:cNvPr id="5" name="Judgement &amp;&#10;Executive Function">
            <a:extLst>
              <a:ext uri="{FF2B5EF4-FFF2-40B4-BE49-F238E27FC236}">
                <a16:creationId xmlns:a16="http://schemas.microsoft.com/office/drawing/2014/main" id="{E395FA99-FBBB-4C59-A1F8-75808EBBC2A1}"/>
              </a:ext>
            </a:extLst>
          </p:cNvPr>
          <p:cNvSpPr>
            <a:spLocks noGrp="1"/>
          </p:cNvSpPr>
          <p:nvPr/>
        </p:nvSpPr>
        <p:spPr>
          <a:xfrm>
            <a:off x="609600" y="2038350"/>
            <a:ext cx="10668000" cy="1647825"/>
          </a:xfrm>
          <a:prstGeom prst="rect">
            <a:avLst/>
          </a:prstGeom>
          <a:noFill/>
          <a:ln w="0">
            <a:noFill/>
            <a:prstDash val="solid"/>
          </a:ln>
        </p:spPr>
        <p:txBody>
          <a:bodyPr wrap="square" lIns="0" tIns="0" rIns="0" bIns="0">
            <a:noAutofit/>
          </a:bodyPr>
          <a:lstStyle>
            <a:defPPr>
              <a:defRPr sz="4800" b="1">
                <a:solidFill>
                  <a:srgbClr val="15006D"/>
                </a:solidFill>
                <a:latin typeface="Quicksand"/>
                <a:ea typeface="Quicksand"/>
                <a:cs typeface="Quicksand"/>
              </a:defRPr>
            </a:defPPr>
            <a:lvl1pPr>
              <a:defRPr sz="4800" b="1">
                <a:solidFill>
                  <a:srgbClr val="15006D"/>
                </a:solidFill>
                <a:latin typeface="Quicksand"/>
                <a:ea typeface="Quicksand"/>
                <a:cs typeface="Quicksand"/>
              </a:defRPr>
            </a:lvl1pPr>
            <a:lvl2pPr>
              <a:defRPr sz="4800" b="1">
                <a:solidFill>
                  <a:srgbClr val="15006D"/>
                </a:solidFill>
                <a:latin typeface="Quicksand"/>
                <a:ea typeface="Quicksand"/>
                <a:cs typeface="Quicksand"/>
              </a:defRPr>
            </a:lvl2pPr>
            <a:lvl3pPr>
              <a:defRPr sz="4800" b="1">
                <a:solidFill>
                  <a:srgbClr val="15006D"/>
                </a:solidFill>
                <a:latin typeface="Quicksand"/>
                <a:ea typeface="Quicksand"/>
                <a:cs typeface="Quicksand"/>
              </a:defRPr>
            </a:lvl3pPr>
            <a:lvl4pPr>
              <a:defRPr sz="4800" b="1">
                <a:solidFill>
                  <a:srgbClr val="15006D"/>
                </a:solidFill>
                <a:latin typeface="Quicksand"/>
                <a:ea typeface="Quicksand"/>
                <a:cs typeface="Quicksand"/>
              </a:defRPr>
            </a:lvl4pPr>
            <a:lvl5pPr>
              <a:defRPr sz="4800" b="1">
                <a:solidFill>
                  <a:srgbClr val="15006D"/>
                </a:solidFill>
                <a:latin typeface="Quicksand"/>
                <a:ea typeface="Quicksand"/>
                <a:cs typeface="Quicksand"/>
              </a:defRPr>
            </a:lvl5pPr>
            <a:lvl6pPr>
              <a:defRPr sz="4800" b="1">
                <a:solidFill>
                  <a:srgbClr val="15006D"/>
                </a:solidFill>
                <a:latin typeface="Quicksand"/>
                <a:ea typeface="Quicksand"/>
                <a:cs typeface="Quicksand"/>
              </a:defRPr>
            </a:lvl6pPr>
            <a:lvl7pPr>
              <a:defRPr sz="4800" b="1">
                <a:solidFill>
                  <a:srgbClr val="15006D"/>
                </a:solidFill>
                <a:latin typeface="Quicksand"/>
                <a:ea typeface="Quicksand"/>
                <a:cs typeface="Quicksand"/>
              </a:defRPr>
            </a:lvl7pPr>
            <a:lvl8pPr>
              <a:defRPr sz="4800" b="1">
                <a:solidFill>
                  <a:srgbClr val="15006D"/>
                </a:solidFill>
                <a:latin typeface="Quicksand"/>
                <a:ea typeface="Quicksand"/>
                <a:cs typeface="Quicksand"/>
              </a:defRPr>
            </a:lvl8pPr>
            <a:lvl9pPr>
              <a:defRPr sz="4800" b="1">
                <a:solidFill>
                  <a:srgbClr val="15006D"/>
                </a:solidFill>
                <a:latin typeface="Quicksand"/>
                <a:ea typeface="Quicksand"/>
                <a:cs typeface="Quicksand"/>
              </a:defRPr>
            </a:lvl9pPr>
          </a:lstStyle>
          <a:p>
            <a:pPr>
              <a:defRPr sz="4800" b="1">
                <a:solidFill>
                  <a:srgbClr val="15006D"/>
                </a:solidFill>
                <a:latin typeface="Quicksand"/>
                <a:ea typeface="Quicksand"/>
                <a:cs typeface="Quicksand"/>
              </a:defRPr>
            </a:pPr>
            <a:r>
              <a:rPr sz="4800" b="1">
                <a:solidFill>
                  <a:srgbClr val="15006D"/>
                </a:solidFill>
                <a:latin typeface="Quicksand"/>
                <a:ea typeface="Quicksand"/>
                <a:cs typeface="Quicksand"/>
              </a:rPr>
              <a:t>Judgement &amp;</a:t>
            </a:r>
          </a:p>
          <a:p>
            <a:pPr>
              <a:defRPr sz="4800" b="1">
                <a:solidFill>
                  <a:srgbClr val="15006D"/>
                </a:solidFill>
                <a:latin typeface="Quicksand"/>
                <a:ea typeface="Quicksand"/>
                <a:cs typeface="Quicksand"/>
              </a:defRPr>
            </a:pPr>
            <a:r>
              <a:rPr sz="4800" b="1">
                <a:solidFill>
                  <a:srgbClr val="15006D"/>
                </a:solidFill>
                <a:latin typeface="Quicksand"/>
                <a:ea typeface="Quicksand"/>
                <a:cs typeface="Quicksand"/>
              </a:rPr>
              <a:t>Executive Function</a:t>
            </a:r>
          </a:p>
        </p:txBody>
      </p:sp>
      <p:sp>
        <p:nvSpPr>
          <p:cNvPr id="6" name="What We Don’t See">
            <a:extLst>
              <a:ext uri="{FF2B5EF4-FFF2-40B4-BE49-F238E27FC236}">
                <a16:creationId xmlns:a16="http://schemas.microsoft.com/office/drawing/2014/main" id="{98F2FBFA-4DFB-4AEC-BC4E-E68B8BBECA7B}"/>
              </a:ext>
            </a:extLst>
          </p:cNvPr>
          <p:cNvSpPr>
            <a:spLocks noGrp="1"/>
          </p:cNvSpPr>
          <p:nvPr/>
        </p:nvSpPr>
        <p:spPr>
          <a:xfrm>
            <a:off x="609600" y="3981450"/>
            <a:ext cx="10668000" cy="714375"/>
          </a:xfrm>
          <a:prstGeom prst="rect">
            <a:avLst/>
          </a:prstGeom>
          <a:noFill/>
          <a:ln w="0">
            <a:noFill/>
            <a:prstDash val="solid"/>
          </a:ln>
        </p:spPr>
        <p:txBody>
          <a:bodyPr wrap="square" lIns="0" tIns="0" rIns="0" bIns="0">
            <a:noAutofit/>
          </a:bodyPr>
          <a:lstStyle>
            <a:defPPr>
              <a:defRPr sz="3675" b="1">
                <a:solidFill>
                  <a:srgbClr val="8E5AFF"/>
                </a:solidFill>
                <a:latin typeface="Quicksand"/>
                <a:ea typeface="Quicksand"/>
                <a:cs typeface="Quicksand"/>
              </a:defRPr>
            </a:defPPr>
            <a:lvl1pPr>
              <a:defRPr sz="3675" b="1">
                <a:solidFill>
                  <a:srgbClr val="8E5AFF"/>
                </a:solidFill>
                <a:latin typeface="Quicksand"/>
                <a:ea typeface="Quicksand"/>
                <a:cs typeface="Quicksand"/>
              </a:defRPr>
            </a:lvl1pPr>
            <a:lvl2pPr>
              <a:defRPr sz="3675" b="1">
                <a:solidFill>
                  <a:srgbClr val="8E5AFF"/>
                </a:solidFill>
                <a:latin typeface="Quicksand"/>
                <a:ea typeface="Quicksand"/>
                <a:cs typeface="Quicksand"/>
              </a:defRPr>
            </a:lvl2pPr>
            <a:lvl3pPr>
              <a:defRPr sz="3675" b="1">
                <a:solidFill>
                  <a:srgbClr val="8E5AFF"/>
                </a:solidFill>
                <a:latin typeface="Quicksand"/>
                <a:ea typeface="Quicksand"/>
                <a:cs typeface="Quicksand"/>
              </a:defRPr>
            </a:lvl3pPr>
            <a:lvl4pPr>
              <a:defRPr sz="3675" b="1">
                <a:solidFill>
                  <a:srgbClr val="8E5AFF"/>
                </a:solidFill>
                <a:latin typeface="Quicksand"/>
                <a:ea typeface="Quicksand"/>
                <a:cs typeface="Quicksand"/>
              </a:defRPr>
            </a:lvl4pPr>
            <a:lvl5pPr>
              <a:defRPr sz="3675" b="1">
                <a:solidFill>
                  <a:srgbClr val="8E5AFF"/>
                </a:solidFill>
                <a:latin typeface="Quicksand"/>
                <a:ea typeface="Quicksand"/>
                <a:cs typeface="Quicksand"/>
              </a:defRPr>
            </a:lvl5pPr>
            <a:lvl6pPr>
              <a:defRPr sz="3675" b="1">
                <a:solidFill>
                  <a:srgbClr val="8E5AFF"/>
                </a:solidFill>
                <a:latin typeface="Quicksand"/>
                <a:ea typeface="Quicksand"/>
                <a:cs typeface="Quicksand"/>
              </a:defRPr>
            </a:lvl6pPr>
            <a:lvl7pPr>
              <a:defRPr sz="3675" b="1">
                <a:solidFill>
                  <a:srgbClr val="8E5AFF"/>
                </a:solidFill>
                <a:latin typeface="Quicksand"/>
                <a:ea typeface="Quicksand"/>
                <a:cs typeface="Quicksand"/>
              </a:defRPr>
            </a:lvl7pPr>
            <a:lvl8pPr>
              <a:defRPr sz="3675" b="1">
                <a:solidFill>
                  <a:srgbClr val="8E5AFF"/>
                </a:solidFill>
                <a:latin typeface="Quicksand"/>
                <a:ea typeface="Quicksand"/>
                <a:cs typeface="Quicksand"/>
              </a:defRPr>
            </a:lvl8pPr>
            <a:lvl9pPr>
              <a:defRPr sz="3675" b="1">
                <a:solidFill>
                  <a:srgbClr val="8E5AFF"/>
                </a:solidFill>
                <a:latin typeface="Quicksand"/>
                <a:ea typeface="Quicksand"/>
                <a:cs typeface="Quicksand"/>
              </a:defRPr>
            </a:lvl9pPr>
          </a:lstStyle>
          <a:p>
            <a:pPr>
              <a:defRPr sz="3675" b="1">
                <a:solidFill>
                  <a:srgbClr val="8E5AFF"/>
                </a:solidFill>
                <a:latin typeface="Quicksand"/>
                <a:ea typeface="Quicksand"/>
                <a:cs typeface="Quicksand"/>
              </a:defRPr>
            </a:pPr>
            <a:r>
              <a:rPr sz="3675" b="1">
                <a:solidFill>
                  <a:srgbClr val="8E5AFF"/>
                </a:solidFill>
                <a:latin typeface="Quicksand"/>
                <a:ea typeface="Quicksand"/>
                <a:cs typeface="Quicksand"/>
              </a:rPr>
              <a:t>What We Don’t See</a:t>
            </a:r>
          </a:p>
        </p:txBody>
      </p:sp>
      <p:sp>
        <p:nvSpPr>
          <p:cNvPr id="7" name="Understanding what is happening beneath behav">
            <a:extLst>
              <a:ext uri="{FF2B5EF4-FFF2-40B4-BE49-F238E27FC236}">
                <a16:creationId xmlns:a16="http://schemas.microsoft.com/office/drawing/2014/main" id="{64AE744B-0D09-4440-AB86-973B44F1E4A4}"/>
              </a:ext>
            </a:extLst>
          </p:cNvPr>
          <p:cNvSpPr>
            <a:spLocks noGrp="1"/>
          </p:cNvSpPr>
          <p:nvPr/>
        </p:nvSpPr>
        <p:spPr>
          <a:xfrm>
            <a:off x="609600" y="5124450"/>
            <a:ext cx="10668000" cy="904875"/>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Understanding what is happening beneath behaviour,</a:t>
            </a:r>
          </a:p>
          <a:p>
            <a:pPr>
              <a:defRPr sz="2325" b="0">
                <a:solidFill>
                  <a:srgbClr val="15006D"/>
                </a:solidFill>
                <a:latin typeface="Nunito"/>
                <a:ea typeface="Nunito"/>
                <a:cs typeface="Nunito"/>
              </a:defRPr>
            </a:pPr>
            <a:r>
              <a:rPr sz="2325" b="0">
                <a:solidFill>
                  <a:srgbClr val="15006D"/>
                </a:solidFill>
                <a:latin typeface="Nunito"/>
                <a:ea typeface="Nunito"/>
                <a:cs typeface="Nunito"/>
              </a:rPr>
              <a:t>then finding more helpful ways to respond.</a:t>
            </a:r>
          </a:p>
        </p:txBody>
      </p:sp>
    </p:spTree>
    <p:extLst>
      <p:ext uri="{BB962C8B-B14F-4D97-AF65-F5344CB8AC3E}">
        <p14:creationId xmlns:p14="http://schemas.microsoft.com/office/powerpoint/2010/main" val="1157022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7E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7A5EF1-16BB-424A-A8F0-DFB1D65DF13A}"/>
              </a:ext>
            </a:extLst>
          </p:cNvPr>
          <p:cNvPicPr>
            <a:picLocks noChangeAspect="1"/>
          </p:cNvPicPr>
          <p:nvPr/>
        </p:nvPicPr>
        <p:blipFill>
          <a:blip r:embed="rId3"/>
          <a:stretch/>
        </p:blipFill>
        <p:spPr>
          <a:xfrm>
            <a:off x="9713500" y="304800"/>
            <a:ext cx="1861374" cy="476250"/>
          </a:xfrm>
          <a:prstGeom prst="rect">
            <a:avLst/>
          </a:prstGeom>
        </p:spPr>
      </p:pic>
      <p:sp>
        <p:nvSpPr>
          <p:cNvPr id="2" name="What is executive function?">
            <a:extLst>
              <a:ext uri="{FF2B5EF4-FFF2-40B4-BE49-F238E27FC236}">
                <a16:creationId xmlns:a16="http://schemas.microsoft.com/office/drawing/2014/main" id="{971172C8-5428-4BC6-8A96-D3829DB4725A}"/>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What is executive function?</a:t>
            </a:r>
          </a:p>
        </p:txBody>
      </p:sp>
      <p:sp>
        <p:nvSpPr>
          <p:cNvPr id="3" name="cim-brainhub.com">
            <a:extLst>
              <a:ext uri="{FF2B5EF4-FFF2-40B4-BE49-F238E27FC236}">
                <a16:creationId xmlns:a16="http://schemas.microsoft.com/office/drawing/2014/main" id="{FE22181D-1AA4-4FE5-826E-AFB6BD022D89}"/>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02">
            <a:extLst>
              <a:ext uri="{FF2B5EF4-FFF2-40B4-BE49-F238E27FC236}">
                <a16:creationId xmlns:a16="http://schemas.microsoft.com/office/drawing/2014/main" id="{69F3551B-03C7-46BC-886D-A2B82F111636}"/>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02</a:t>
            </a:r>
          </a:p>
        </p:txBody>
      </p:sp>
      <p:sp>
        <p:nvSpPr>
          <p:cNvPr id="5" name="Executive function is the set of mental proce">
            <a:extLst>
              <a:ext uri="{FF2B5EF4-FFF2-40B4-BE49-F238E27FC236}">
                <a16:creationId xmlns:a16="http://schemas.microsoft.com/office/drawing/2014/main" id="{956A0AFE-79EE-4F20-908E-F9A48960CD5A}"/>
              </a:ext>
            </a:extLst>
          </p:cNvPr>
          <p:cNvSpPr>
            <a:spLocks noGrp="1"/>
          </p:cNvSpPr>
          <p:nvPr/>
        </p:nvSpPr>
        <p:spPr>
          <a:xfrm>
            <a:off x="609600" y="2238375"/>
            <a:ext cx="10763250" cy="1524000"/>
          </a:xfrm>
          <a:prstGeom prst="rect">
            <a:avLst/>
          </a:prstGeom>
          <a:noFill/>
          <a:ln w="0">
            <a:noFill/>
            <a:prstDash val="solid"/>
          </a:ln>
        </p:spPr>
        <p:txBody>
          <a:bodyPr wrap="square" lIns="0" tIns="0" rIns="0" bIns="0">
            <a:noAutofit/>
          </a:bodyPr>
          <a:lstStyle>
            <a:defPPr>
              <a:defRPr sz="2850" b="0">
                <a:solidFill>
                  <a:srgbClr val="15006D"/>
                </a:solidFill>
                <a:latin typeface="Nunito"/>
                <a:ea typeface="Nunito"/>
                <a:cs typeface="Nunito"/>
              </a:defRPr>
            </a:defPPr>
            <a:lvl1pPr>
              <a:defRPr sz="2850" b="0">
                <a:solidFill>
                  <a:srgbClr val="15006D"/>
                </a:solidFill>
                <a:latin typeface="Nunito"/>
                <a:ea typeface="Nunito"/>
                <a:cs typeface="Nunito"/>
              </a:defRPr>
            </a:lvl1pPr>
            <a:lvl2pPr>
              <a:defRPr sz="2850" b="0">
                <a:solidFill>
                  <a:srgbClr val="15006D"/>
                </a:solidFill>
                <a:latin typeface="Nunito"/>
                <a:ea typeface="Nunito"/>
                <a:cs typeface="Nunito"/>
              </a:defRPr>
            </a:lvl2pPr>
            <a:lvl3pPr>
              <a:defRPr sz="2850" b="0">
                <a:solidFill>
                  <a:srgbClr val="15006D"/>
                </a:solidFill>
                <a:latin typeface="Nunito"/>
                <a:ea typeface="Nunito"/>
                <a:cs typeface="Nunito"/>
              </a:defRPr>
            </a:lvl3pPr>
            <a:lvl4pPr>
              <a:defRPr sz="2850" b="0">
                <a:solidFill>
                  <a:srgbClr val="15006D"/>
                </a:solidFill>
                <a:latin typeface="Nunito"/>
                <a:ea typeface="Nunito"/>
                <a:cs typeface="Nunito"/>
              </a:defRPr>
            </a:lvl4pPr>
            <a:lvl5pPr>
              <a:defRPr sz="2850" b="0">
                <a:solidFill>
                  <a:srgbClr val="15006D"/>
                </a:solidFill>
                <a:latin typeface="Nunito"/>
                <a:ea typeface="Nunito"/>
                <a:cs typeface="Nunito"/>
              </a:defRPr>
            </a:lvl5pPr>
            <a:lvl6pPr>
              <a:defRPr sz="2850" b="0">
                <a:solidFill>
                  <a:srgbClr val="15006D"/>
                </a:solidFill>
                <a:latin typeface="Nunito"/>
                <a:ea typeface="Nunito"/>
                <a:cs typeface="Nunito"/>
              </a:defRPr>
            </a:lvl6pPr>
            <a:lvl7pPr>
              <a:defRPr sz="2850" b="0">
                <a:solidFill>
                  <a:srgbClr val="15006D"/>
                </a:solidFill>
                <a:latin typeface="Nunito"/>
                <a:ea typeface="Nunito"/>
                <a:cs typeface="Nunito"/>
              </a:defRPr>
            </a:lvl7pPr>
            <a:lvl8pPr>
              <a:defRPr sz="2850" b="0">
                <a:solidFill>
                  <a:srgbClr val="15006D"/>
                </a:solidFill>
                <a:latin typeface="Nunito"/>
                <a:ea typeface="Nunito"/>
                <a:cs typeface="Nunito"/>
              </a:defRPr>
            </a:lvl8pPr>
            <a:lvl9pPr>
              <a:defRPr sz="2850" b="0">
                <a:solidFill>
                  <a:srgbClr val="15006D"/>
                </a:solidFill>
                <a:latin typeface="Nunito"/>
                <a:ea typeface="Nunito"/>
                <a:cs typeface="Nunito"/>
              </a:defRPr>
            </a:lvl9pPr>
          </a:lstStyle>
          <a:p>
            <a:pPr>
              <a:defRPr sz="2850" b="0">
                <a:solidFill>
                  <a:srgbClr val="15006D"/>
                </a:solidFill>
                <a:latin typeface="Nunito"/>
                <a:ea typeface="Nunito"/>
                <a:cs typeface="Nunito"/>
              </a:defRPr>
            </a:pPr>
            <a:r>
              <a:rPr sz="2850" b="0">
                <a:solidFill>
                  <a:srgbClr val="15006D"/>
                </a:solidFill>
                <a:latin typeface="Nunito"/>
                <a:ea typeface="Nunito"/>
                <a:cs typeface="Nunito"/>
              </a:rPr>
              <a:t>Executive function is the set of mental processes</a:t>
            </a:r>
          </a:p>
          <a:p>
            <a:pPr>
              <a:defRPr sz="2850" b="0">
                <a:solidFill>
                  <a:srgbClr val="15006D"/>
                </a:solidFill>
                <a:latin typeface="Nunito"/>
                <a:ea typeface="Nunito"/>
                <a:cs typeface="Nunito"/>
              </a:defRPr>
            </a:pPr>
            <a:r>
              <a:rPr sz="2850" b="0">
                <a:solidFill>
                  <a:srgbClr val="15006D"/>
                </a:solidFill>
                <a:latin typeface="Nunito"/>
                <a:ea typeface="Nunito"/>
                <a:cs typeface="Nunito"/>
              </a:rPr>
              <a:t>that helps us manage information, guide our actions</a:t>
            </a:r>
          </a:p>
          <a:p>
            <a:pPr>
              <a:defRPr sz="2850" b="0">
                <a:solidFill>
                  <a:srgbClr val="15006D"/>
                </a:solidFill>
                <a:latin typeface="Nunito"/>
                <a:ea typeface="Nunito"/>
                <a:cs typeface="Nunito"/>
              </a:defRPr>
            </a:pPr>
            <a:r>
              <a:rPr sz="2850" b="0">
                <a:solidFill>
                  <a:srgbClr val="15006D"/>
                </a:solidFill>
                <a:latin typeface="Nunito"/>
                <a:ea typeface="Nunito"/>
                <a:cs typeface="Nunito"/>
              </a:rPr>
              <a:t>and get things done.</a:t>
            </a:r>
          </a:p>
        </p:txBody>
      </p:sp>
      <p:sp>
        <p:nvSpPr>
          <p:cNvPr id="6" name="We use these processes to remember instructio">
            <a:extLst>
              <a:ext uri="{FF2B5EF4-FFF2-40B4-BE49-F238E27FC236}">
                <a16:creationId xmlns:a16="http://schemas.microsoft.com/office/drawing/2014/main" id="{59255D95-BD8B-4805-BB24-7D5DF225C093}"/>
              </a:ext>
            </a:extLst>
          </p:cNvPr>
          <p:cNvSpPr>
            <a:spLocks noGrp="1"/>
          </p:cNvSpPr>
          <p:nvPr/>
        </p:nvSpPr>
        <p:spPr>
          <a:xfrm>
            <a:off x="609600" y="4276725"/>
            <a:ext cx="10763250" cy="1095375"/>
          </a:xfrm>
          <a:prstGeom prst="rect">
            <a:avLst/>
          </a:prstGeom>
          <a:noFill/>
          <a:ln w="0">
            <a:noFill/>
            <a:prstDash val="solid"/>
          </a:ln>
        </p:spPr>
        <p:txBody>
          <a:bodyPr wrap="square" lIns="0" tIns="0" rIns="0" bIns="0">
            <a:noAutofit/>
          </a:bodyPr>
          <a:lstStyle>
            <a:defPPr>
              <a:defRPr sz="2400" b="0">
                <a:solidFill>
                  <a:srgbClr val="15006D"/>
                </a:solidFill>
                <a:latin typeface="Nunito"/>
                <a:ea typeface="Nunito"/>
                <a:cs typeface="Nunito"/>
              </a:defRPr>
            </a:defPPr>
            <a:lvl1pPr>
              <a:defRPr sz="2400" b="0">
                <a:solidFill>
                  <a:srgbClr val="15006D"/>
                </a:solidFill>
                <a:latin typeface="Nunito"/>
                <a:ea typeface="Nunito"/>
                <a:cs typeface="Nunito"/>
              </a:defRPr>
            </a:lvl1pPr>
            <a:lvl2pPr>
              <a:defRPr sz="2400" b="0">
                <a:solidFill>
                  <a:srgbClr val="15006D"/>
                </a:solidFill>
                <a:latin typeface="Nunito"/>
                <a:ea typeface="Nunito"/>
                <a:cs typeface="Nunito"/>
              </a:defRPr>
            </a:lvl2pPr>
            <a:lvl3pPr>
              <a:defRPr sz="2400" b="0">
                <a:solidFill>
                  <a:srgbClr val="15006D"/>
                </a:solidFill>
                <a:latin typeface="Nunito"/>
                <a:ea typeface="Nunito"/>
                <a:cs typeface="Nunito"/>
              </a:defRPr>
            </a:lvl3pPr>
            <a:lvl4pPr>
              <a:defRPr sz="2400" b="0">
                <a:solidFill>
                  <a:srgbClr val="15006D"/>
                </a:solidFill>
                <a:latin typeface="Nunito"/>
                <a:ea typeface="Nunito"/>
                <a:cs typeface="Nunito"/>
              </a:defRPr>
            </a:lvl4pPr>
            <a:lvl5pPr>
              <a:defRPr sz="2400" b="0">
                <a:solidFill>
                  <a:srgbClr val="15006D"/>
                </a:solidFill>
                <a:latin typeface="Nunito"/>
                <a:ea typeface="Nunito"/>
                <a:cs typeface="Nunito"/>
              </a:defRPr>
            </a:lvl5pPr>
            <a:lvl6pPr>
              <a:defRPr sz="2400" b="0">
                <a:solidFill>
                  <a:srgbClr val="15006D"/>
                </a:solidFill>
                <a:latin typeface="Nunito"/>
                <a:ea typeface="Nunito"/>
                <a:cs typeface="Nunito"/>
              </a:defRPr>
            </a:lvl6pPr>
            <a:lvl7pPr>
              <a:defRPr sz="2400" b="0">
                <a:solidFill>
                  <a:srgbClr val="15006D"/>
                </a:solidFill>
                <a:latin typeface="Nunito"/>
                <a:ea typeface="Nunito"/>
                <a:cs typeface="Nunito"/>
              </a:defRPr>
            </a:lvl7pPr>
            <a:lvl8pPr>
              <a:defRPr sz="2400" b="0">
                <a:solidFill>
                  <a:srgbClr val="15006D"/>
                </a:solidFill>
                <a:latin typeface="Nunito"/>
                <a:ea typeface="Nunito"/>
                <a:cs typeface="Nunito"/>
              </a:defRPr>
            </a:lvl8pPr>
            <a:lvl9pPr>
              <a:defRPr sz="2400" b="0">
                <a:solidFill>
                  <a:srgbClr val="15006D"/>
                </a:solidFill>
                <a:latin typeface="Nunito"/>
                <a:ea typeface="Nunito"/>
                <a:cs typeface="Nunito"/>
              </a:defRPr>
            </a:lvl9pPr>
          </a:lstStyle>
          <a:p>
            <a:pPr>
              <a:defRPr sz="2400" b="0">
                <a:solidFill>
                  <a:srgbClr val="15006D"/>
                </a:solidFill>
                <a:latin typeface="Nunito"/>
                <a:ea typeface="Nunito"/>
                <a:cs typeface="Nunito"/>
              </a:defRPr>
            </a:pPr>
            <a:r>
              <a:rPr sz="2400" b="0">
                <a:solidFill>
                  <a:srgbClr val="15006D"/>
                </a:solidFill>
                <a:latin typeface="Nunito"/>
                <a:ea typeface="Nunito"/>
                <a:cs typeface="Nunito"/>
              </a:rPr>
              <a:t>We use these processes to remember instructions,</a:t>
            </a:r>
          </a:p>
          <a:p>
            <a:pPr>
              <a:defRPr sz="2400" b="0">
                <a:solidFill>
                  <a:srgbClr val="15006D"/>
                </a:solidFill>
                <a:latin typeface="Nunito"/>
                <a:ea typeface="Nunito"/>
                <a:cs typeface="Nunito"/>
              </a:defRPr>
            </a:pPr>
            <a:r>
              <a:rPr sz="2400" b="0">
                <a:solidFill>
                  <a:srgbClr val="15006D"/>
                </a:solidFill>
                <a:latin typeface="Nunito"/>
                <a:ea typeface="Nunito"/>
                <a:cs typeface="Nunito"/>
              </a:rPr>
              <a:t>pause before acting and adjust when plans change.</a:t>
            </a:r>
          </a:p>
        </p:txBody>
      </p:sp>
      <p:sp>
        <p:nvSpPr>
          <p:cNvPr id="7" name="You may hear these skills shortened to “EF”. ">
            <a:extLst>
              <a:ext uri="{FF2B5EF4-FFF2-40B4-BE49-F238E27FC236}">
                <a16:creationId xmlns:a16="http://schemas.microsoft.com/office/drawing/2014/main" id="{DA167935-BE4C-4E60-B00F-F1D5251B302A}"/>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You may hear these skills shortened to “EF”. We all use them.</a:t>
            </a:r>
          </a:p>
        </p:txBody>
      </p:sp>
    </p:spTree>
    <p:extLst>
      <p:ext uri="{BB962C8B-B14F-4D97-AF65-F5344CB8AC3E}">
        <p14:creationId xmlns:p14="http://schemas.microsoft.com/office/powerpoint/2010/main" val="210015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01D2AA6-21C0-402C-98BB-653CEFF2D5A2}"/>
              </a:ext>
            </a:extLst>
          </p:cNvPr>
          <p:cNvPicPr>
            <a:picLocks noChangeAspect="1"/>
          </p:cNvPicPr>
          <p:nvPr/>
        </p:nvPicPr>
        <p:blipFill>
          <a:blip r:embed="rId3"/>
          <a:stretch/>
        </p:blipFill>
        <p:spPr>
          <a:xfrm>
            <a:off x="9713500" y="304800"/>
            <a:ext cx="1861374" cy="476250"/>
          </a:xfrm>
          <a:prstGeom prst="rect">
            <a:avLst/>
          </a:prstGeom>
        </p:spPr>
      </p:pic>
      <p:sp>
        <p:nvSpPr>
          <p:cNvPr id="2" name="11 executive function skills">
            <a:extLst>
              <a:ext uri="{FF2B5EF4-FFF2-40B4-BE49-F238E27FC236}">
                <a16:creationId xmlns:a16="http://schemas.microsoft.com/office/drawing/2014/main" id="{6A0DCE3C-4C89-464C-8FAC-38E1EDD03451}"/>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11 executive function skills</a:t>
            </a:r>
          </a:p>
        </p:txBody>
      </p:sp>
      <p:sp>
        <p:nvSpPr>
          <p:cNvPr id="3" name="cim-brainhub.com">
            <a:extLst>
              <a:ext uri="{FF2B5EF4-FFF2-40B4-BE49-F238E27FC236}">
                <a16:creationId xmlns:a16="http://schemas.microsoft.com/office/drawing/2014/main" id="{BC448916-D989-48D3-A71E-812E39314E32}"/>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03">
            <a:extLst>
              <a:ext uri="{FF2B5EF4-FFF2-40B4-BE49-F238E27FC236}">
                <a16:creationId xmlns:a16="http://schemas.microsoft.com/office/drawing/2014/main" id="{F11F9CE0-7B0E-4415-9848-826EFB227D2C}"/>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03</a:t>
            </a:r>
          </a:p>
        </p:txBody>
      </p:sp>
      <p:sp>
        <p:nvSpPr>
          <p:cNvPr id="5" name="Working memory">
            <a:extLst>
              <a:ext uri="{FF2B5EF4-FFF2-40B4-BE49-F238E27FC236}">
                <a16:creationId xmlns:a16="http://schemas.microsoft.com/office/drawing/2014/main" id="{50325D7E-D04D-46B6-915B-F2D6299145AF}"/>
              </a:ext>
            </a:extLst>
          </p:cNvPr>
          <p:cNvSpPr>
            <a:spLocks noGrp="1"/>
          </p:cNvSpPr>
          <p:nvPr/>
        </p:nvSpPr>
        <p:spPr>
          <a:xfrm>
            <a:off x="609600" y="2105025"/>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Working memory</a:t>
            </a:r>
          </a:p>
        </p:txBody>
      </p:sp>
      <p:sp>
        <p:nvSpPr>
          <p:cNvPr id="6" name="Hold information in mind&#10;and use it.">
            <a:extLst>
              <a:ext uri="{FF2B5EF4-FFF2-40B4-BE49-F238E27FC236}">
                <a16:creationId xmlns:a16="http://schemas.microsoft.com/office/drawing/2014/main" id="{2754EFBE-E720-473A-9036-18C3502329A1}"/>
              </a:ext>
            </a:extLst>
          </p:cNvPr>
          <p:cNvSpPr>
            <a:spLocks noGrp="1"/>
          </p:cNvSpPr>
          <p:nvPr/>
        </p:nvSpPr>
        <p:spPr>
          <a:xfrm>
            <a:off x="609600" y="2457450"/>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Hold information in mind</a:t>
            </a:r>
          </a:p>
          <a:p>
            <a:pPr>
              <a:defRPr sz="1725" b="0">
                <a:solidFill>
                  <a:srgbClr val="15006D"/>
                </a:solidFill>
                <a:latin typeface="Nunito"/>
                <a:ea typeface="Nunito"/>
                <a:cs typeface="Nunito"/>
              </a:defRPr>
            </a:pPr>
            <a:r>
              <a:rPr sz="1725" b="0">
                <a:solidFill>
                  <a:srgbClr val="15006D"/>
                </a:solidFill>
                <a:latin typeface="Nunito"/>
                <a:ea typeface="Nunito"/>
                <a:cs typeface="Nunito"/>
              </a:rPr>
              <a:t>and use it.</a:t>
            </a:r>
          </a:p>
        </p:txBody>
      </p:sp>
      <p:sp>
        <p:nvSpPr>
          <p:cNvPr id="7" name="Response inhibition">
            <a:extLst>
              <a:ext uri="{FF2B5EF4-FFF2-40B4-BE49-F238E27FC236}">
                <a16:creationId xmlns:a16="http://schemas.microsoft.com/office/drawing/2014/main" id="{C9AB4A17-1A10-4063-9B0C-71CB4B4EB2B8}"/>
              </a:ext>
            </a:extLst>
          </p:cNvPr>
          <p:cNvSpPr>
            <a:spLocks noGrp="1"/>
          </p:cNvSpPr>
          <p:nvPr/>
        </p:nvSpPr>
        <p:spPr>
          <a:xfrm>
            <a:off x="4324350" y="2105025"/>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Response inhibition</a:t>
            </a:r>
          </a:p>
        </p:txBody>
      </p:sp>
      <p:sp>
        <p:nvSpPr>
          <p:cNvPr id="8" name="Pause before speaking&#10;or acting.">
            <a:extLst>
              <a:ext uri="{FF2B5EF4-FFF2-40B4-BE49-F238E27FC236}">
                <a16:creationId xmlns:a16="http://schemas.microsoft.com/office/drawing/2014/main" id="{21807442-222F-4578-AC64-18125A33C0B1}"/>
              </a:ext>
            </a:extLst>
          </p:cNvPr>
          <p:cNvSpPr>
            <a:spLocks noGrp="1"/>
          </p:cNvSpPr>
          <p:nvPr/>
        </p:nvSpPr>
        <p:spPr>
          <a:xfrm>
            <a:off x="4324350" y="2457450"/>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Pause before speaking</a:t>
            </a:r>
          </a:p>
          <a:p>
            <a:pPr>
              <a:defRPr sz="1725" b="0">
                <a:solidFill>
                  <a:srgbClr val="15006D"/>
                </a:solidFill>
                <a:latin typeface="Nunito"/>
                <a:ea typeface="Nunito"/>
                <a:cs typeface="Nunito"/>
              </a:defRPr>
            </a:pPr>
            <a:r>
              <a:rPr sz="1725" b="0">
                <a:solidFill>
                  <a:srgbClr val="15006D"/>
                </a:solidFill>
                <a:latin typeface="Nunito"/>
                <a:ea typeface="Nunito"/>
                <a:cs typeface="Nunito"/>
              </a:rPr>
              <a:t>or acting.</a:t>
            </a:r>
          </a:p>
        </p:txBody>
      </p:sp>
      <p:sp>
        <p:nvSpPr>
          <p:cNvPr id="9" name="Flexibility">
            <a:extLst>
              <a:ext uri="{FF2B5EF4-FFF2-40B4-BE49-F238E27FC236}">
                <a16:creationId xmlns:a16="http://schemas.microsoft.com/office/drawing/2014/main" id="{491138AA-FE37-4590-B4DE-04BFE39669E9}"/>
              </a:ext>
            </a:extLst>
          </p:cNvPr>
          <p:cNvSpPr>
            <a:spLocks noGrp="1"/>
          </p:cNvSpPr>
          <p:nvPr/>
        </p:nvSpPr>
        <p:spPr>
          <a:xfrm>
            <a:off x="8039100" y="2105025"/>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Flexibility</a:t>
            </a:r>
          </a:p>
        </p:txBody>
      </p:sp>
      <p:sp>
        <p:nvSpPr>
          <p:cNvPr id="10" name="Adapt when a plan&#10;or expectation changes.">
            <a:extLst>
              <a:ext uri="{FF2B5EF4-FFF2-40B4-BE49-F238E27FC236}">
                <a16:creationId xmlns:a16="http://schemas.microsoft.com/office/drawing/2014/main" id="{15821E29-ED5A-4C41-8E8F-4CF6D5255C66}"/>
              </a:ext>
            </a:extLst>
          </p:cNvPr>
          <p:cNvSpPr>
            <a:spLocks noGrp="1"/>
          </p:cNvSpPr>
          <p:nvPr/>
        </p:nvSpPr>
        <p:spPr>
          <a:xfrm>
            <a:off x="8039100" y="2457450"/>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Adapt when a plan</a:t>
            </a:r>
          </a:p>
          <a:p>
            <a:pPr>
              <a:defRPr sz="1725" b="0">
                <a:solidFill>
                  <a:srgbClr val="15006D"/>
                </a:solidFill>
                <a:latin typeface="Nunito"/>
                <a:ea typeface="Nunito"/>
                <a:cs typeface="Nunito"/>
              </a:defRPr>
            </a:pPr>
            <a:r>
              <a:rPr sz="1725" b="0">
                <a:solidFill>
                  <a:srgbClr val="15006D"/>
                </a:solidFill>
                <a:latin typeface="Nunito"/>
                <a:ea typeface="Nunito"/>
                <a:cs typeface="Nunito"/>
              </a:rPr>
              <a:t>or expectation changes.</a:t>
            </a:r>
          </a:p>
        </p:txBody>
      </p:sp>
      <p:sp>
        <p:nvSpPr>
          <p:cNvPr id="11" name="Planning &amp; prioritisation">
            <a:extLst>
              <a:ext uri="{FF2B5EF4-FFF2-40B4-BE49-F238E27FC236}">
                <a16:creationId xmlns:a16="http://schemas.microsoft.com/office/drawing/2014/main" id="{8A1ED6A2-D2BF-458E-9988-223413B02190}"/>
              </a:ext>
            </a:extLst>
          </p:cNvPr>
          <p:cNvSpPr>
            <a:spLocks noGrp="1"/>
          </p:cNvSpPr>
          <p:nvPr/>
        </p:nvSpPr>
        <p:spPr>
          <a:xfrm>
            <a:off x="609600" y="3048000"/>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Planning &amp; prioritisation</a:t>
            </a:r>
          </a:p>
        </p:txBody>
      </p:sp>
      <p:sp>
        <p:nvSpPr>
          <p:cNvPr id="12" name="Work out the steps&#10;and what comes first.">
            <a:extLst>
              <a:ext uri="{FF2B5EF4-FFF2-40B4-BE49-F238E27FC236}">
                <a16:creationId xmlns:a16="http://schemas.microsoft.com/office/drawing/2014/main" id="{D92154B6-E8E3-432A-B704-7F0313EDC8DB}"/>
              </a:ext>
            </a:extLst>
          </p:cNvPr>
          <p:cNvSpPr>
            <a:spLocks noGrp="1"/>
          </p:cNvSpPr>
          <p:nvPr/>
        </p:nvSpPr>
        <p:spPr>
          <a:xfrm>
            <a:off x="609600" y="3400425"/>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Work out the steps</a:t>
            </a:r>
          </a:p>
          <a:p>
            <a:pPr>
              <a:defRPr sz="1725" b="0">
                <a:solidFill>
                  <a:srgbClr val="15006D"/>
                </a:solidFill>
                <a:latin typeface="Nunito"/>
                <a:ea typeface="Nunito"/>
                <a:cs typeface="Nunito"/>
              </a:defRPr>
            </a:pPr>
            <a:r>
              <a:rPr sz="1725" b="0">
                <a:solidFill>
                  <a:srgbClr val="15006D"/>
                </a:solidFill>
                <a:latin typeface="Nunito"/>
                <a:ea typeface="Nunito"/>
                <a:cs typeface="Nunito"/>
              </a:rPr>
              <a:t>and what comes first.</a:t>
            </a:r>
          </a:p>
        </p:txBody>
      </p:sp>
      <p:sp>
        <p:nvSpPr>
          <p:cNvPr id="13" name="Organisation">
            <a:extLst>
              <a:ext uri="{FF2B5EF4-FFF2-40B4-BE49-F238E27FC236}">
                <a16:creationId xmlns:a16="http://schemas.microsoft.com/office/drawing/2014/main" id="{132F2871-86BD-44A3-A898-ECDEF6086300}"/>
              </a:ext>
            </a:extLst>
          </p:cNvPr>
          <p:cNvSpPr>
            <a:spLocks noGrp="1"/>
          </p:cNvSpPr>
          <p:nvPr/>
        </p:nvSpPr>
        <p:spPr>
          <a:xfrm>
            <a:off x="4324350" y="3048000"/>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Organisation</a:t>
            </a:r>
          </a:p>
        </p:txBody>
      </p:sp>
      <p:sp>
        <p:nvSpPr>
          <p:cNvPr id="14" name="Keep track of belongings&#10;and information.">
            <a:extLst>
              <a:ext uri="{FF2B5EF4-FFF2-40B4-BE49-F238E27FC236}">
                <a16:creationId xmlns:a16="http://schemas.microsoft.com/office/drawing/2014/main" id="{46CE5BE6-D51A-410B-B7AE-AD3F8A659F91}"/>
              </a:ext>
            </a:extLst>
          </p:cNvPr>
          <p:cNvSpPr>
            <a:spLocks noGrp="1"/>
          </p:cNvSpPr>
          <p:nvPr/>
        </p:nvSpPr>
        <p:spPr>
          <a:xfrm>
            <a:off x="4324350" y="3400425"/>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Keep track of belongings</a:t>
            </a:r>
          </a:p>
          <a:p>
            <a:pPr>
              <a:defRPr sz="1725" b="0">
                <a:solidFill>
                  <a:srgbClr val="15006D"/>
                </a:solidFill>
                <a:latin typeface="Nunito"/>
                <a:ea typeface="Nunito"/>
                <a:cs typeface="Nunito"/>
              </a:defRPr>
            </a:pPr>
            <a:r>
              <a:rPr sz="1725" b="0">
                <a:solidFill>
                  <a:srgbClr val="15006D"/>
                </a:solidFill>
                <a:latin typeface="Nunito"/>
                <a:ea typeface="Nunito"/>
                <a:cs typeface="Nunito"/>
              </a:rPr>
              <a:t>and information.</a:t>
            </a:r>
          </a:p>
        </p:txBody>
      </p:sp>
      <p:sp>
        <p:nvSpPr>
          <p:cNvPr id="15" name="Task initiation">
            <a:extLst>
              <a:ext uri="{FF2B5EF4-FFF2-40B4-BE49-F238E27FC236}">
                <a16:creationId xmlns:a16="http://schemas.microsoft.com/office/drawing/2014/main" id="{3FEF635B-1D02-4760-B185-A7BCBB59E432}"/>
              </a:ext>
            </a:extLst>
          </p:cNvPr>
          <p:cNvSpPr>
            <a:spLocks noGrp="1"/>
          </p:cNvSpPr>
          <p:nvPr/>
        </p:nvSpPr>
        <p:spPr>
          <a:xfrm>
            <a:off x="8039100" y="3048000"/>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Task initiation</a:t>
            </a:r>
          </a:p>
        </p:txBody>
      </p:sp>
      <p:sp>
        <p:nvSpPr>
          <p:cNvPr id="16" name="Begin a task, even when&#10;getting started feels">
            <a:extLst>
              <a:ext uri="{FF2B5EF4-FFF2-40B4-BE49-F238E27FC236}">
                <a16:creationId xmlns:a16="http://schemas.microsoft.com/office/drawing/2014/main" id="{9677D4F5-EB22-401C-9C5E-1AF6021AF297}"/>
              </a:ext>
            </a:extLst>
          </p:cNvPr>
          <p:cNvSpPr>
            <a:spLocks noGrp="1"/>
          </p:cNvSpPr>
          <p:nvPr/>
        </p:nvSpPr>
        <p:spPr>
          <a:xfrm>
            <a:off x="8039100" y="3400425"/>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Begin a task, even when</a:t>
            </a:r>
          </a:p>
          <a:p>
            <a:pPr>
              <a:defRPr sz="1725" b="0">
                <a:solidFill>
                  <a:srgbClr val="15006D"/>
                </a:solidFill>
                <a:latin typeface="Nunito"/>
                <a:ea typeface="Nunito"/>
                <a:cs typeface="Nunito"/>
              </a:defRPr>
            </a:pPr>
            <a:r>
              <a:rPr sz="1725" b="0">
                <a:solidFill>
                  <a:srgbClr val="15006D"/>
                </a:solidFill>
                <a:latin typeface="Nunito"/>
                <a:ea typeface="Nunito"/>
                <a:cs typeface="Nunito"/>
              </a:rPr>
              <a:t>getting started feels hard.</a:t>
            </a:r>
          </a:p>
        </p:txBody>
      </p:sp>
      <p:sp>
        <p:nvSpPr>
          <p:cNvPr id="17" name="Time management">
            <a:extLst>
              <a:ext uri="{FF2B5EF4-FFF2-40B4-BE49-F238E27FC236}">
                <a16:creationId xmlns:a16="http://schemas.microsoft.com/office/drawing/2014/main" id="{3E517C6D-A51C-49A1-B3D8-01208F2B17EF}"/>
              </a:ext>
            </a:extLst>
          </p:cNvPr>
          <p:cNvSpPr>
            <a:spLocks noGrp="1"/>
          </p:cNvSpPr>
          <p:nvPr/>
        </p:nvSpPr>
        <p:spPr>
          <a:xfrm>
            <a:off x="609600" y="3990975"/>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Time management</a:t>
            </a:r>
          </a:p>
        </p:txBody>
      </p:sp>
      <p:sp>
        <p:nvSpPr>
          <p:cNvPr id="18" name="Estimate time and use&#10;it to get things done.">
            <a:extLst>
              <a:ext uri="{FF2B5EF4-FFF2-40B4-BE49-F238E27FC236}">
                <a16:creationId xmlns:a16="http://schemas.microsoft.com/office/drawing/2014/main" id="{5E1243A1-4654-43A1-9B14-CB33CAF5F7EA}"/>
              </a:ext>
            </a:extLst>
          </p:cNvPr>
          <p:cNvSpPr>
            <a:spLocks noGrp="1"/>
          </p:cNvSpPr>
          <p:nvPr/>
        </p:nvSpPr>
        <p:spPr>
          <a:xfrm>
            <a:off x="609600" y="4343400"/>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Estimate time and use</a:t>
            </a:r>
          </a:p>
          <a:p>
            <a:pPr>
              <a:defRPr sz="1725" b="0">
                <a:solidFill>
                  <a:srgbClr val="15006D"/>
                </a:solidFill>
                <a:latin typeface="Nunito"/>
                <a:ea typeface="Nunito"/>
                <a:cs typeface="Nunito"/>
              </a:defRPr>
            </a:pPr>
            <a:r>
              <a:rPr sz="1725" b="0">
                <a:solidFill>
                  <a:srgbClr val="15006D"/>
                </a:solidFill>
                <a:latin typeface="Nunito"/>
                <a:ea typeface="Nunito"/>
                <a:cs typeface="Nunito"/>
              </a:rPr>
              <a:t>it to get things done.</a:t>
            </a:r>
          </a:p>
        </p:txBody>
      </p:sp>
      <p:sp>
        <p:nvSpPr>
          <p:cNvPr id="19" name="Sustained attention">
            <a:extLst>
              <a:ext uri="{FF2B5EF4-FFF2-40B4-BE49-F238E27FC236}">
                <a16:creationId xmlns:a16="http://schemas.microsoft.com/office/drawing/2014/main" id="{239F7DFA-407B-488F-91FC-889CA367EA3A}"/>
              </a:ext>
            </a:extLst>
          </p:cNvPr>
          <p:cNvSpPr>
            <a:spLocks noGrp="1"/>
          </p:cNvSpPr>
          <p:nvPr/>
        </p:nvSpPr>
        <p:spPr>
          <a:xfrm>
            <a:off x="4324350" y="3990975"/>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Sustained attention</a:t>
            </a:r>
          </a:p>
        </p:txBody>
      </p:sp>
      <p:sp>
        <p:nvSpPr>
          <p:cNvPr id="20" name="Stay with a task and&#10;return after distraction">
            <a:extLst>
              <a:ext uri="{FF2B5EF4-FFF2-40B4-BE49-F238E27FC236}">
                <a16:creationId xmlns:a16="http://schemas.microsoft.com/office/drawing/2014/main" id="{52FE788A-8824-4A47-9E70-EA46EC9124E3}"/>
              </a:ext>
            </a:extLst>
          </p:cNvPr>
          <p:cNvSpPr>
            <a:spLocks noGrp="1"/>
          </p:cNvSpPr>
          <p:nvPr/>
        </p:nvSpPr>
        <p:spPr>
          <a:xfrm>
            <a:off x="4324350" y="4343400"/>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Stay with a task and</a:t>
            </a:r>
          </a:p>
          <a:p>
            <a:pPr>
              <a:defRPr sz="1725" b="0">
                <a:solidFill>
                  <a:srgbClr val="15006D"/>
                </a:solidFill>
                <a:latin typeface="Nunito"/>
                <a:ea typeface="Nunito"/>
                <a:cs typeface="Nunito"/>
              </a:defRPr>
            </a:pPr>
            <a:r>
              <a:rPr sz="1725" b="0">
                <a:solidFill>
                  <a:srgbClr val="15006D"/>
                </a:solidFill>
                <a:latin typeface="Nunito"/>
                <a:ea typeface="Nunito"/>
                <a:cs typeface="Nunito"/>
              </a:rPr>
              <a:t>return after distraction.</a:t>
            </a:r>
          </a:p>
        </p:txBody>
      </p:sp>
      <p:sp>
        <p:nvSpPr>
          <p:cNvPr id="21" name="Emotional regulation">
            <a:extLst>
              <a:ext uri="{FF2B5EF4-FFF2-40B4-BE49-F238E27FC236}">
                <a16:creationId xmlns:a16="http://schemas.microsoft.com/office/drawing/2014/main" id="{6F975C51-03F4-46CD-9E17-A39D0FFE68EF}"/>
              </a:ext>
            </a:extLst>
          </p:cNvPr>
          <p:cNvSpPr>
            <a:spLocks noGrp="1"/>
          </p:cNvSpPr>
          <p:nvPr/>
        </p:nvSpPr>
        <p:spPr>
          <a:xfrm>
            <a:off x="8039100" y="3990975"/>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Emotional regulation</a:t>
            </a:r>
          </a:p>
        </p:txBody>
      </p:sp>
      <p:sp>
        <p:nvSpPr>
          <p:cNvPr id="22" name="Manage feelings so we&#10;can respond and take pa">
            <a:extLst>
              <a:ext uri="{FF2B5EF4-FFF2-40B4-BE49-F238E27FC236}">
                <a16:creationId xmlns:a16="http://schemas.microsoft.com/office/drawing/2014/main" id="{E12852ED-01FC-431D-B9E1-CFD77DAB3A11}"/>
              </a:ext>
            </a:extLst>
          </p:cNvPr>
          <p:cNvSpPr>
            <a:spLocks noGrp="1"/>
          </p:cNvSpPr>
          <p:nvPr/>
        </p:nvSpPr>
        <p:spPr>
          <a:xfrm>
            <a:off x="8039100" y="4343400"/>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Manage feelings so we</a:t>
            </a:r>
          </a:p>
          <a:p>
            <a:pPr>
              <a:defRPr sz="1725" b="0">
                <a:solidFill>
                  <a:srgbClr val="15006D"/>
                </a:solidFill>
                <a:latin typeface="Nunito"/>
                <a:ea typeface="Nunito"/>
                <a:cs typeface="Nunito"/>
              </a:defRPr>
            </a:pPr>
            <a:r>
              <a:rPr sz="1725" b="0">
                <a:solidFill>
                  <a:srgbClr val="15006D"/>
                </a:solidFill>
                <a:latin typeface="Nunito"/>
                <a:ea typeface="Nunito"/>
                <a:cs typeface="Nunito"/>
              </a:rPr>
              <a:t>can respond and take part.</a:t>
            </a:r>
          </a:p>
        </p:txBody>
      </p:sp>
      <p:sp>
        <p:nvSpPr>
          <p:cNvPr id="23" name="Goal-directed persistence">
            <a:extLst>
              <a:ext uri="{FF2B5EF4-FFF2-40B4-BE49-F238E27FC236}">
                <a16:creationId xmlns:a16="http://schemas.microsoft.com/office/drawing/2014/main" id="{BAFDD1D8-7F63-411E-81B0-A9BABF10CAB7}"/>
              </a:ext>
            </a:extLst>
          </p:cNvPr>
          <p:cNvSpPr>
            <a:spLocks noGrp="1"/>
          </p:cNvSpPr>
          <p:nvPr/>
        </p:nvSpPr>
        <p:spPr>
          <a:xfrm>
            <a:off x="609600" y="4933950"/>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Goal-directed persistence</a:t>
            </a:r>
          </a:p>
        </p:txBody>
      </p:sp>
      <p:sp>
        <p:nvSpPr>
          <p:cNvPr id="24" name="Keep working towards a goal&#10;when things get d">
            <a:extLst>
              <a:ext uri="{FF2B5EF4-FFF2-40B4-BE49-F238E27FC236}">
                <a16:creationId xmlns:a16="http://schemas.microsoft.com/office/drawing/2014/main" id="{945D3AB7-50A5-4498-B340-088364F4048A}"/>
              </a:ext>
            </a:extLst>
          </p:cNvPr>
          <p:cNvSpPr>
            <a:spLocks noGrp="1"/>
          </p:cNvSpPr>
          <p:nvPr/>
        </p:nvSpPr>
        <p:spPr>
          <a:xfrm>
            <a:off x="609600" y="5286375"/>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Keep working towards a goal</a:t>
            </a:r>
          </a:p>
          <a:p>
            <a:pPr>
              <a:defRPr sz="1725" b="0">
                <a:solidFill>
                  <a:srgbClr val="15006D"/>
                </a:solidFill>
                <a:latin typeface="Nunito"/>
                <a:ea typeface="Nunito"/>
                <a:cs typeface="Nunito"/>
              </a:defRPr>
            </a:pPr>
            <a:r>
              <a:rPr sz="1725" b="0">
                <a:solidFill>
                  <a:srgbClr val="15006D"/>
                </a:solidFill>
                <a:latin typeface="Nunito"/>
                <a:ea typeface="Nunito"/>
                <a:cs typeface="Nunito"/>
              </a:rPr>
              <a:t>when things get difficult.</a:t>
            </a:r>
          </a:p>
        </p:txBody>
      </p:sp>
      <p:sp>
        <p:nvSpPr>
          <p:cNvPr id="25" name="Metacognition">
            <a:extLst>
              <a:ext uri="{FF2B5EF4-FFF2-40B4-BE49-F238E27FC236}">
                <a16:creationId xmlns:a16="http://schemas.microsoft.com/office/drawing/2014/main" id="{C3D9E49E-909E-450F-9D43-961656DFCB41}"/>
              </a:ext>
            </a:extLst>
          </p:cNvPr>
          <p:cNvSpPr>
            <a:spLocks noGrp="1"/>
          </p:cNvSpPr>
          <p:nvPr/>
        </p:nvSpPr>
        <p:spPr>
          <a:xfrm>
            <a:off x="4324350" y="4933950"/>
            <a:ext cx="3524250" cy="342900"/>
          </a:xfrm>
          <a:prstGeom prst="rect">
            <a:avLst/>
          </a:prstGeom>
          <a:noFill/>
          <a:ln w="0">
            <a:noFill/>
            <a:prstDash val="solid"/>
          </a:ln>
        </p:spPr>
        <p:txBody>
          <a:bodyPr wrap="square" lIns="0" tIns="0" rIns="0" bIns="0">
            <a:noAutofit/>
          </a:bodyPr>
          <a:lstStyle>
            <a:defPPr>
              <a:defRPr sz="1800" b="1">
                <a:solidFill>
                  <a:srgbClr val="8E5AFF"/>
                </a:solidFill>
                <a:latin typeface="Quicksand"/>
                <a:ea typeface="Quicksand"/>
                <a:cs typeface="Quicksand"/>
              </a:defRPr>
            </a:defPPr>
            <a:lvl1pPr>
              <a:defRPr sz="1800" b="1">
                <a:solidFill>
                  <a:srgbClr val="8E5AFF"/>
                </a:solidFill>
                <a:latin typeface="Quicksand"/>
                <a:ea typeface="Quicksand"/>
                <a:cs typeface="Quicksand"/>
              </a:defRPr>
            </a:lvl1pPr>
            <a:lvl2pPr>
              <a:defRPr sz="1800" b="1">
                <a:solidFill>
                  <a:srgbClr val="8E5AFF"/>
                </a:solidFill>
                <a:latin typeface="Quicksand"/>
                <a:ea typeface="Quicksand"/>
                <a:cs typeface="Quicksand"/>
              </a:defRPr>
            </a:lvl2pPr>
            <a:lvl3pPr>
              <a:defRPr sz="1800" b="1">
                <a:solidFill>
                  <a:srgbClr val="8E5AFF"/>
                </a:solidFill>
                <a:latin typeface="Quicksand"/>
                <a:ea typeface="Quicksand"/>
                <a:cs typeface="Quicksand"/>
              </a:defRPr>
            </a:lvl3pPr>
            <a:lvl4pPr>
              <a:defRPr sz="1800" b="1">
                <a:solidFill>
                  <a:srgbClr val="8E5AFF"/>
                </a:solidFill>
                <a:latin typeface="Quicksand"/>
                <a:ea typeface="Quicksand"/>
                <a:cs typeface="Quicksand"/>
              </a:defRPr>
            </a:lvl4pPr>
            <a:lvl5pPr>
              <a:defRPr sz="1800" b="1">
                <a:solidFill>
                  <a:srgbClr val="8E5AFF"/>
                </a:solidFill>
                <a:latin typeface="Quicksand"/>
                <a:ea typeface="Quicksand"/>
                <a:cs typeface="Quicksand"/>
              </a:defRPr>
            </a:lvl5pPr>
            <a:lvl6pPr>
              <a:defRPr sz="1800" b="1">
                <a:solidFill>
                  <a:srgbClr val="8E5AFF"/>
                </a:solidFill>
                <a:latin typeface="Quicksand"/>
                <a:ea typeface="Quicksand"/>
                <a:cs typeface="Quicksand"/>
              </a:defRPr>
            </a:lvl6pPr>
            <a:lvl7pPr>
              <a:defRPr sz="1800" b="1">
                <a:solidFill>
                  <a:srgbClr val="8E5AFF"/>
                </a:solidFill>
                <a:latin typeface="Quicksand"/>
                <a:ea typeface="Quicksand"/>
                <a:cs typeface="Quicksand"/>
              </a:defRPr>
            </a:lvl7pPr>
            <a:lvl8pPr>
              <a:defRPr sz="1800" b="1">
                <a:solidFill>
                  <a:srgbClr val="8E5AFF"/>
                </a:solidFill>
                <a:latin typeface="Quicksand"/>
                <a:ea typeface="Quicksand"/>
                <a:cs typeface="Quicksand"/>
              </a:defRPr>
            </a:lvl8pPr>
            <a:lvl9pPr>
              <a:defRPr sz="1800" b="1">
                <a:solidFill>
                  <a:srgbClr val="8E5AFF"/>
                </a:solidFill>
                <a:latin typeface="Quicksand"/>
                <a:ea typeface="Quicksand"/>
                <a:cs typeface="Quicksand"/>
              </a:defRPr>
            </a:lvl9pPr>
          </a:lstStyle>
          <a:p>
            <a:pPr>
              <a:defRPr sz="1800" b="1">
                <a:solidFill>
                  <a:srgbClr val="8E5AFF"/>
                </a:solidFill>
                <a:latin typeface="Quicksand"/>
                <a:ea typeface="Quicksand"/>
                <a:cs typeface="Quicksand"/>
              </a:defRPr>
            </a:pPr>
            <a:r>
              <a:rPr sz="1800" b="1">
                <a:solidFill>
                  <a:srgbClr val="8E5AFF"/>
                </a:solidFill>
                <a:latin typeface="Quicksand"/>
                <a:ea typeface="Quicksand"/>
                <a:cs typeface="Quicksand"/>
              </a:rPr>
              <a:t>Metacognition</a:t>
            </a:r>
          </a:p>
        </p:txBody>
      </p:sp>
      <p:sp>
        <p:nvSpPr>
          <p:cNvPr id="26" name="Notice how we are doing&#10;and what might help.">
            <a:extLst>
              <a:ext uri="{FF2B5EF4-FFF2-40B4-BE49-F238E27FC236}">
                <a16:creationId xmlns:a16="http://schemas.microsoft.com/office/drawing/2014/main" id="{394C1259-1691-4AED-8577-0F27B3C84D42}"/>
              </a:ext>
            </a:extLst>
          </p:cNvPr>
          <p:cNvSpPr>
            <a:spLocks noGrp="1"/>
          </p:cNvSpPr>
          <p:nvPr/>
        </p:nvSpPr>
        <p:spPr>
          <a:xfrm>
            <a:off x="4324350" y="5286375"/>
            <a:ext cx="3524250" cy="571500"/>
          </a:xfrm>
          <a:prstGeom prst="rect">
            <a:avLst/>
          </a:prstGeom>
          <a:noFill/>
          <a:ln w="0">
            <a:noFill/>
            <a:prstDash val="solid"/>
          </a:ln>
        </p:spPr>
        <p:txBody>
          <a:bodyPr wrap="square" lIns="0" tIns="0" rIns="0" bIns="0">
            <a:noAutofit/>
          </a:bodyPr>
          <a:lstStyle>
            <a:defPPr>
              <a:defRPr sz="1725" b="0">
                <a:solidFill>
                  <a:srgbClr val="15006D"/>
                </a:solidFill>
                <a:latin typeface="Nunito"/>
                <a:ea typeface="Nunito"/>
                <a:cs typeface="Nunito"/>
              </a:defRPr>
            </a:defPPr>
            <a:lvl1pPr>
              <a:defRPr sz="1725" b="0">
                <a:solidFill>
                  <a:srgbClr val="15006D"/>
                </a:solidFill>
                <a:latin typeface="Nunito"/>
                <a:ea typeface="Nunito"/>
                <a:cs typeface="Nunito"/>
              </a:defRPr>
            </a:lvl1pPr>
            <a:lvl2pPr>
              <a:defRPr sz="1725" b="0">
                <a:solidFill>
                  <a:srgbClr val="15006D"/>
                </a:solidFill>
                <a:latin typeface="Nunito"/>
                <a:ea typeface="Nunito"/>
                <a:cs typeface="Nunito"/>
              </a:defRPr>
            </a:lvl2pPr>
            <a:lvl3pPr>
              <a:defRPr sz="1725" b="0">
                <a:solidFill>
                  <a:srgbClr val="15006D"/>
                </a:solidFill>
                <a:latin typeface="Nunito"/>
                <a:ea typeface="Nunito"/>
                <a:cs typeface="Nunito"/>
              </a:defRPr>
            </a:lvl3pPr>
            <a:lvl4pPr>
              <a:defRPr sz="1725" b="0">
                <a:solidFill>
                  <a:srgbClr val="15006D"/>
                </a:solidFill>
                <a:latin typeface="Nunito"/>
                <a:ea typeface="Nunito"/>
                <a:cs typeface="Nunito"/>
              </a:defRPr>
            </a:lvl4pPr>
            <a:lvl5pPr>
              <a:defRPr sz="1725" b="0">
                <a:solidFill>
                  <a:srgbClr val="15006D"/>
                </a:solidFill>
                <a:latin typeface="Nunito"/>
                <a:ea typeface="Nunito"/>
                <a:cs typeface="Nunito"/>
              </a:defRPr>
            </a:lvl5pPr>
            <a:lvl6pPr>
              <a:defRPr sz="1725" b="0">
                <a:solidFill>
                  <a:srgbClr val="15006D"/>
                </a:solidFill>
                <a:latin typeface="Nunito"/>
                <a:ea typeface="Nunito"/>
                <a:cs typeface="Nunito"/>
              </a:defRPr>
            </a:lvl6pPr>
            <a:lvl7pPr>
              <a:defRPr sz="1725" b="0">
                <a:solidFill>
                  <a:srgbClr val="15006D"/>
                </a:solidFill>
                <a:latin typeface="Nunito"/>
                <a:ea typeface="Nunito"/>
                <a:cs typeface="Nunito"/>
              </a:defRPr>
            </a:lvl7pPr>
            <a:lvl8pPr>
              <a:defRPr sz="1725" b="0">
                <a:solidFill>
                  <a:srgbClr val="15006D"/>
                </a:solidFill>
                <a:latin typeface="Nunito"/>
                <a:ea typeface="Nunito"/>
                <a:cs typeface="Nunito"/>
              </a:defRPr>
            </a:lvl8pPr>
            <a:lvl9pPr>
              <a:defRPr sz="1725" b="0">
                <a:solidFill>
                  <a:srgbClr val="15006D"/>
                </a:solidFill>
                <a:latin typeface="Nunito"/>
                <a:ea typeface="Nunito"/>
                <a:cs typeface="Nunito"/>
              </a:defRPr>
            </a:lvl9pPr>
          </a:lstStyle>
          <a:p>
            <a:pPr>
              <a:defRPr sz="1725" b="0">
                <a:solidFill>
                  <a:srgbClr val="15006D"/>
                </a:solidFill>
                <a:latin typeface="Nunito"/>
                <a:ea typeface="Nunito"/>
                <a:cs typeface="Nunito"/>
              </a:defRPr>
            </a:pPr>
            <a:r>
              <a:rPr sz="1725" b="0">
                <a:solidFill>
                  <a:srgbClr val="15006D"/>
                </a:solidFill>
                <a:latin typeface="Nunito"/>
                <a:ea typeface="Nunito"/>
                <a:cs typeface="Nunito"/>
              </a:rPr>
              <a:t>Notice how we are doing</a:t>
            </a:r>
          </a:p>
          <a:p>
            <a:pPr>
              <a:defRPr sz="1725" b="0">
                <a:solidFill>
                  <a:srgbClr val="15006D"/>
                </a:solidFill>
                <a:latin typeface="Nunito"/>
                <a:ea typeface="Nunito"/>
                <a:cs typeface="Nunito"/>
              </a:defRPr>
            </a:pPr>
            <a:r>
              <a:rPr sz="1725" b="0">
                <a:solidFill>
                  <a:srgbClr val="15006D"/>
                </a:solidFill>
                <a:latin typeface="Nunito"/>
                <a:ea typeface="Nunito"/>
                <a:cs typeface="Nunito"/>
              </a:rPr>
              <a:t>and what might help.</a:t>
            </a:r>
          </a:p>
        </p:txBody>
      </p:sp>
    </p:spTree>
    <p:extLst>
      <p:ext uri="{BB962C8B-B14F-4D97-AF65-F5344CB8AC3E}">
        <p14:creationId xmlns:p14="http://schemas.microsoft.com/office/powerpoint/2010/main" val="1387725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561967F-72A8-4808-8183-D121D4C7E8EC}"/>
              </a:ext>
            </a:extLst>
          </p:cNvPr>
          <p:cNvPicPr>
            <a:picLocks noChangeAspect="1"/>
          </p:cNvPicPr>
          <p:nvPr/>
        </p:nvPicPr>
        <p:blipFill>
          <a:blip r:embed="rId3"/>
          <a:stretch/>
        </p:blipFill>
        <p:spPr>
          <a:xfrm>
            <a:off x="9713500" y="304800"/>
            <a:ext cx="1861374" cy="476250"/>
          </a:xfrm>
          <a:prstGeom prst="rect">
            <a:avLst/>
          </a:prstGeom>
        </p:spPr>
      </p:pic>
      <p:sp>
        <p:nvSpPr>
          <p:cNvPr id="2" name="How these skills help in everyday life">
            <a:extLst>
              <a:ext uri="{FF2B5EF4-FFF2-40B4-BE49-F238E27FC236}">
                <a16:creationId xmlns:a16="http://schemas.microsoft.com/office/drawing/2014/main" id="{D5D953EA-5CD8-493A-877B-7EA7847A48A2}"/>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How these skills help in everyday life</a:t>
            </a:r>
          </a:p>
        </p:txBody>
      </p:sp>
      <p:sp>
        <p:nvSpPr>
          <p:cNvPr id="3" name="cim-brainhub.com">
            <a:extLst>
              <a:ext uri="{FF2B5EF4-FFF2-40B4-BE49-F238E27FC236}">
                <a16:creationId xmlns:a16="http://schemas.microsoft.com/office/drawing/2014/main" id="{69D51B60-B7F1-4C0E-A83D-6F22E832BC5F}"/>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04">
            <a:extLst>
              <a:ext uri="{FF2B5EF4-FFF2-40B4-BE49-F238E27FC236}">
                <a16:creationId xmlns:a16="http://schemas.microsoft.com/office/drawing/2014/main" id="{DE4BEDD5-1373-475C-A58E-4DB9BC194841}"/>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04</a:t>
            </a:r>
          </a:p>
        </p:txBody>
      </p:sp>
      <p:sp>
        <p:nvSpPr>
          <p:cNvPr id="5" name="Planning and organising">
            <a:extLst>
              <a:ext uri="{FF2B5EF4-FFF2-40B4-BE49-F238E27FC236}">
                <a16:creationId xmlns:a16="http://schemas.microsoft.com/office/drawing/2014/main" id="{021ACBA1-5065-4EB0-9EFA-EE0A9B80FD7D}"/>
              </a:ext>
            </a:extLst>
          </p:cNvPr>
          <p:cNvSpPr>
            <a:spLocks noGrp="1"/>
          </p:cNvSpPr>
          <p:nvPr/>
        </p:nvSpPr>
        <p:spPr>
          <a:xfrm>
            <a:off x="609600" y="223837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Planning and organising</a:t>
            </a:r>
          </a:p>
        </p:txBody>
      </p:sp>
      <p:sp>
        <p:nvSpPr>
          <p:cNvPr id="6" name="Working out the steps and keeping track of be">
            <a:extLst>
              <a:ext uri="{FF2B5EF4-FFF2-40B4-BE49-F238E27FC236}">
                <a16:creationId xmlns:a16="http://schemas.microsoft.com/office/drawing/2014/main" id="{00A1BD31-F06A-46A5-8ACA-2E0A551BF368}"/>
              </a:ext>
            </a:extLst>
          </p:cNvPr>
          <p:cNvSpPr>
            <a:spLocks noGrp="1"/>
          </p:cNvSpPr>
          <p:nvPr/>
        </p:nvSpPr>
        <p:spPr>
          <a:xfrm>
            <a:off x="4048125" y="223837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Working out the steps and keeping track of belongings.</a:t>
            </a:r>
          </a:p>
        </p:txBody>
      </p:sp>
      <p:sp>
        <p:nvSpPr>
          <p:cNvPr id="7" name="Getting started">
            <a:extLst>
              <a:ext uri="{FF2B5EF4-FFF2-40B4-BE49-F238E27FC236}">
                <a16:creationId xmlns:a16="http://schemas.microsoft.com/office/drawing/2014/main" id="{7D3347CD-1ABA-414F-BA94-EE4D8BBFDF93}"/>
              </a:ext>
            </a:extLst>
          </p:cNvPr>
          <p:cNvSpPr>
            <a:spLocks noGrp="1"/>
          </p:cNvSpPr>
          <p:nvPr/>
        </p:nvSpPr>
        <p:spPr>
          <a:xfrm>
            <a:off x="609600" y="310515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Getting started</a:t>
            </a:r>
          </a:p>
        </p:txBody>
      </p:sp>
      <p:sp>
        <p:nvSpPr>
          <p:cNvPr id="8" name="Turning an intention into the first action.">
            <a:extLst>
              <a:ext uri="{FF2B5EF4-FFF2-40B4-BE49-F238E27FC236}">
                <a16:creationId xmlns:a16="http://schemas.microsoft.com/office/drawing/2014/main" id="{2A45EC31-B96C-4C03-B113-15511640A96E}"/>
              </a:ext>
            </a:extLst>
          </p:cNvPr>
          <p:cNvSpPr>
            <a:spLocks noGrp="1"/>
          </p:cNvSpPr>
          <p:nvPr/>
        </p:nvSpPr>
        <p:spPr>
          <a:xfrm>
            <a:off x="4048125" y="310515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Turning an intention into the first action.</a:t>
            </a:r>
          </a:p>
        </p:txBody>
      </p:sp>
      <p:sp>
        <p:nvSpPr>
          <p:cNvPr id="9" name="Staying with a task">
            <a:extLst>
              <a:ext uri="{FF2B5EF4-FFF2-40B4-BE49-F238E27FC236}">
                <a16:creationId xmlns:a16="http://schemas.microsoft.com/office/drawing/2014/main" id="{D90ADE6A-79A8-4445-9A96-F2FFF7B21874}"/>
              </a:ext>
            </a:extLst>
          </p:cNvPr>
          <p:cNvSpPr>
            <a:spLocks noGrp="1"/>
          </p:cNvSpPr>
          <p:nvPr/>
        </p:nvSpPr>
        <p:spPr>
          <a:xfrm>
            <a:off x="609600" y="397192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Staying with a task</a:t>
            </a:r>
          </a:p>
        </p:txBody>
      </p:sp>
      <p:sp>
        <p:nvSpPr>
          <p:cNvPr id="10" name="Keeping the goal in mind and returning after ">
            <a:extLst>
              <a:ext uri="{FF2B5EF4-FFF2-40B4-BE49-F238E27FC236}">
                <a16:creationId xmlns:a16="http://schemas.microsoft.com/office/drawing/2014/main" id="{97C8D774-F4EE-469D-93D9-1D2F3382DD27}"/>
              </a:ext>
            </a:extLst>
          </p:cNvPr>
          <p:cNvSpPr>
            <a:spLocks noGrp="1"/>
          </p:cNvSpPr>
          <p:nvPr/>
        </p:nvSpPr>
        <p:spPr>
          <a:xfrm>
            <a:off x="4048125" y="397192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Keeping the goal in mind and returning after distraction.</a:t>
            </a:r>
          </a:p>
        </p:txBody>
      </p:sp>
      <p:sp>
        <p:nvSpPr>
          <p:cNvPr id="11" name="Managing frustration">
            <a:extLst>
              <a:ext uri="{FF2B5EF4-FFF2-40B4-BE49-F238E27FC236}">
                <a16:creationId xmlns:a16="http://schemas.microsoft.com/office/drawing/2014/main" id="{D53C3FFA-985F-45E6-8FF2-BDA3CBF99090}"/>
              </a:ext>
            </a:extLst>
          </p:cNvPr>
          <p:cNvSpPr>
            <a:spLocks noGrp="1"/>
          </p:cNvSpPr>
          <p:nvPr/>
        </p:nvSpPr>
        <p:spPr>
          <a:xfrm>
            <a:off x="609600" y="483870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Managing frustration</a:t>
            </a:r>
          </a:p>
        </p:txBody>
      </p:sp>
      <p:sp>
        <p:nvSpPr>
          <p:cNvPr id="12" name="Pausing and finding a way forward when things">
            <a:extLst>
              <a:ext uri="{FF2B5EF4-FFF2-40B4-BE49-F238E27FC236}">
                <a16:creationId xmlns:a16="http://schemas.microsoft.com/office/drawing/2014/main" id="{905E3E8A-3E61-4A71-A883-EFCD3F6209EE}"/>
              </a:ext>
            </a:extLst>
          </p:cNvPr>
          <p:cNvSpPr>
            <a:spLocks noGrp="1"/>
          </p:cNvSpPr>
          <p:nvPr/>
        </p:nvSpPr>
        <p:spPr>
          <a:xfrm>
            <a:off x="4048125" y="483870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Pausing and finding a way forward when things go wrong.</a:t>
            </a:r>
          </a:p>
        </p:txBody>
      </p:sp>
    </p:spTree>
    <p:extLst>
      <p:ext uri="{BB962C8B-B14F-4D97-AF65-F5344CB8AC3E}">
        <p14:creationId xmlns:p14="http://schemas.microsoft.com/office/powerpoint/2010/main" val="2354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880660-93D4-4CBE-A430-ADDD9AB8085A}"/>
              </a:ext>
            </a:extLst>
          </p:cNvPr>
          <p:cNvPicPr>
            <a:picLocks noChangeAspect="1"/>
          </p:cNvPicPr>
          <p:nvPr/>
        </p:nvPicPr>
        <p:blipFill>
          <a:blip r:embed="rId3"/>
          <a:stretch/>
        </p:blipFill>
        <p:spPr>
          <a:xfrm>
            <a:off x="9713500" y="304800"/>
            <a:ext cx="1861374" cy="476250"/>
          </a:xfrm>
          <a:prstGeom prst="rect">
            <a:avLst/>
          </a:prstGeom>
        </p:spPr>
      </p:pic>
      <p:sp>
        <p:nvSpPr>
          <p:cNvPr id="2" name="“Get ready for school” contains many steps">
            <a:extLst>
              <a:ext uri="{FF2B5EF4-FFF2-40B4-BE49-F238E27FC236}">
                <a16:creationId xmlns:a16="http://schemas.microsoft.com/office/drawing/2014/main" id="{0BFD4DB4-A8D8-4606-9F83-DDB1FD96A85C}"/>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“Get ready for school” contains many steps</a:t>
            </a:r>
          </a:p>
        </p:txBody>
      </p:sp>
      <p:sp>
        <p:nvSpPr>
          <p:cNvPr id="3" name="cim-brainhub.com">
            <a:extLst>
              <a:ext uri="{FF2B5EF4-FFF2-40B4-BE49-F238E27FC236}">
                <a16:creationId xmlns:a16="http://schemas.microsoft.com/office/drawing/2014/main" id="{7FA9C31C-D8D9-4065-8B24-210C747EDC6A}"/>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05">
            <a:extLst>
              <a:ext uri="{FF2B5EF4-FFF2-40B4-BE49-F238E27FC236}">
                <a16:creationId xmlns:a16="http://schemas.microsoft.com/office/drawing/2014/main" id="{2C3E183A-87C2-453D-91E2-0D19FFE260D2}"/>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05</a:t>
            </a:r>
          </a:p>
        </p:txBody>
      </p:sp>
      <p:sp>
        <p:nvSpPr>
          <p:cNvPr id="5" name="Remember what to take.&#10;Work out what to do fi">
            <a:extLst>
              <a:ext uri="{FF2B5EF4-FFF2-40B4-BE49-F238E27FC236}">
                <a16:creationId xmlns:a16="http://schemas.microsoft.com/office/drawing/2014/main" id="{E7A99E31-A35C-4FB2-AA16-A6153FFF5B09}"/>
              </a:ext>
            </a:extLst>
          </p:cNvPr>
          <p:cNvSpPr>
            <a:spLocks noGrp="1"/>
          </p:cNvSpPr>
          <p:nvPr/>
        </p:nvSpPr>
        <p:spPr>
          <a:xfrm>
            <a:off x="609600" y="2238375"/>
            <a:ext cx="10763250" cy="2667000"/>
          </a:xfrm>
          <a:prstGeom prst="rect">
            <a:avLst/>
          </a:prstGeom>
          <a:noFill/>
          <a:ln w="0">
            <a:noFill/>
            <a:prstDash val="solid"/>
          </a:ln>
        </p:spPr>
        <p:txBody>
          <a:bodyPr wrap="square" lIns="0" tIns="0" rIns="0" bIns="0">
            <a:noAutofit/>
          </a:bodyPr>
          <a:lstStyle>
            <a:defPPr>
              <a:defRPr sz="2700" b="0">
                <a:solidFill>
                  <a:srgbClr val="15006D"/>
                </a:solidFill>
                <a:latin typeface="Nunito"/>
                <a:ea typeface="Nunito"/>
                <a:cs typeface="Nunito"/>
              </a:defRPr>
            </a:defPPr>
            <a:lvl1pPr>
              <a:defRPr sz="2700" b="0">
                <a:solidFill>
                  <a:srgbClr val="15006D"/>
                </a:solidFill>
                <a:latin typeface="Nunito"/>
                <a:ea typeface="Nunito"/>
                <a:cs typeface="Nunito"/>
              </a:defRPr>
            </a:lvl1pPr>
            <a:lvl2pPr>
              <a:defRPr sz="2700" b="0">
                <a:solidFill>
                  <a:srgbClr val="15006D"/>
                </a:solidFill>
                <a:latin typeface="Nunito"/>
                <a:ea typeface="Nunito"/>
                <a:cs typeface="Nunito"/>
              </a:defRPr>
            </a:lvl2pPr>
            <a:lvl3pPr>
              <a:defRPr sz="2700" b="0">
                <a:solidFill>
                  <a:srgbClr val="15006D"/>
                </a:solidFill>
                <a:latin typeface="Nunito"/>
                <a:ea typeface="Nunito"/>
                <a:cs typeface="Nunito"/>
              </a:defRPr>
            </a:lvl3pPr>
            <a:lvl4pPr>
              <a:defRPr sz="2700" b="0">
                <a:solidFill>
                  <a:srgbClr val="15006D"/>
                </a:solidFill>
                <a:latin typeface="Nunito"/>
                <a:ea typeface="Nunito"/>
                <a:cs typeface="Nunito"/>
              </a:defRPr>
            </a:lvl4pPr>
            <a:lvl5pPr>
              <a:defRPr sz="2700" b="0">
                <a:solidFill>
                  <a:srgbClr val="15006D"/>
                </a:solidFill>
                <a:latin typeface="Nunito"/>
                <a:ea typeface="Nunito"/>
                <a:cs typeface="Nunito"/>
              </a:defRPr>
            </a:lvl5pPr>
            <a:lvl6pPr>
              <a:defRPr sz="2700" b="0">
                <a:solidFill>
                  <a:srgbClr val="15006D"/>
                </a:solidFill>
                <a:latin typeface="Nunito"/>
                <a:ea typeface="Nunito"/>
                <a:cs typeface="Nunito"/>
              </a:defRPr>
            </a:lvl6pPr>
            <a:lvl7pPr>
              <a:defRPr sz="2700" b="0">
                <a:solidFill>
                  <a:srgbClr val="15006D"/>
                </a:solidFill>
                <a:latin typeface="Nunito"/>
                <a:ea typeface="Nunito"/>
                <a:cs typeface="Nunito"/>
              </a:defRPr>
            </a:lvl7pPr>
            <a:lvl8pPr>
              <a:defRPr sz="2700" b="0">
                <a:solidFill>
                  <a:srgbClr val="15006D"/>
                </a:solidFill>
                <a:latin typeface="Nunito"/>
                <a:ea typeface="Nunito"/>
                <a:cs typeface="Nunito"/>
              </a:defRPr>
            </a:lvl8pPr>
            <a:lvl9pPr>
              <a:defRPr sz="2700" b="0">
                <a:solidFill>
                  <a:srgbClr val="15006D"/>
                </a:solidFill>
                <a:latin typeface="Nunito"/>
                <a:ea typeface="Nunito"/>
                <a:cs typeface="Nunito"/>
              </a:defRPr>
            </a:lvl9pPr>
          </a:lstStyle>
          <a:p>
            <a:pPr>
              <a:defRPr sz="2700" b="0">
                <a:solidFill>
                  <a:srgbClr val="15006D"/>
                </a:solidFill>
                <a:latin typeface="Nunito"/>
                <a:ea typeface="Nunito"/>
                <a:cs typeface="Nunito"/>
              </a:defRPr>
            </a:pPr>
            <a:r>
              <a:rPr sz="2700" b="0">
                <a:solidFill>
                  <a:srgbClr val="15006D"/>
                </a:solidFill>
                <a:latin typeface="Nunito"/>
                <a:ea typeface="Nunito"/>
                <a:cs typeface="Nunito"/>
              </a:rPr>
              <a:t>Remember what to take.</a:t>
            </a:r>
          </a:p>
          <a:p>
            <a:pPr>
              <a:defRPr sz="2700" b="0">
                <a:solidFill>
                  <a:srgbClr val="15006D"/>
                </a:solidFill>
                <a:latin typeface="Nunito"/>
                <a:ea typeface="Nunito"/>
                <a:cs typeface="Nunito"/>
              </a:defRPr>
            </a:pPr>
            <a:r>
              <a:rPr sz="2700" b="0">
                <a:solidFill>
                  <a:srgbClr val="15006D"/>
                </a:solidFill>
                <a:latin typeface="Nunito"/>
                <a:ea typeface="Nunito"/>
                <a:cs typeface="Nunito"/>
              </a:rPr>
              <a:t>Work out what to do first.</a:t>
            </a:r>
          </a:p>
          <a:p>
            <a:pPr>
              <a:defRPr sz="2700" b="0">
                <a:solidFill>
                  <a:srgbClr val="15006D"/>
                </a:solidFill>
                <a:latin typeface="Nunito"/>
                <a:ea typeface="Nunito"/>
                <a:cs typeface="Nunito"/>
              </a:defRPr>
            </a:pPr>
            <a:r>
              <a:rPr sz="2700" b="0">
                <a:solidFill>
                  <a:srgbClr val="15006D"/>
                </a:solidFill>
                <a:latin typeface="Nunito"/>
                <a:ea typeface="Nunito"/>
                <a:cs typeface="Nunito"/>
              </a:rPr>
              <a:t>Find the things you need.</a:t>
            </a:r>
          </a:p>
          <a:p>
            <a:pPr>
              <a:defRPr sz="2700" b="0">
                <a:solidFill>
                  <a:srgbClr val="15006D"/>
                </a:solidFill>
                <a:latin typeface="Nunito"/>
                <a:ea typeface="Nunito"/>
                <a:cs typeface="Nunito"/>
              </a:defRPr>
            </a:pPr>
            <a:r>
              <a:rPr sz="2700" b="0">
                <a:solidFill>
                  <a:srgbClr val="15006D"/>
                </a:solidFill>
                <a:latin typeface="Nunito"/>
                <a:ea typeface="Nunito"/>
                <a:cs typeface="Nunito"/>
              </a:rPr>
              <a:t>Keep going when something distracts you.</a:t>
            </a:r>
          </a:p>
          <a:p>
            <a:pPr>
              <a:defRPr sz="2700" b="0">
                <a:solidFill>
                  <a:srgbClr val="15006D"/>
                </a:solidFill>
                <a:latin typeface="Nunito"/>
                <a:ea typeface="Nunito"/>
                <a:cs typeface="Nunito"/>
              </a:defRPr>
            </a:pPr>
            <a:r>
              <a:rPr sz="2700" b="0">
                <a:solidFill>
                  <a:srgbClr val="15006D"/>
                </a:solidFill>
                <a:latin typeface="Nunito"/>
                <a:ea typeface="Nunito"/>
                <a:cs typeface="Nunito"/>
              </a:rPr>
              <a:t>Notice what you have missed.</a:t>
            </a:r>
          </a:p>
        </p:txBody>
      </p:sp>
      <p:sp>
        <p:nvSpPr>
          <p:cNvPr id="6" name="A simple instruction can ask a lot of a devel">
            <a:extLst>
              <a:ext uri="{FF2B5EF4-FFF2-40B4-BE49-F238E27FC236}">
                <a16:creationId xmlns:a16="http://schemas.microsoft.com/office/drawing/2014/main" id="{59FB22B3-95E3-4414-9BDF-BDA04CEEA1A7}"/>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A simple instruction can ask a lot of a developing brain.</a:t>
            </a:r>
          </a:p>
        </p:txBody>
      </p:sp>
    </p:spTree>
    <p:extLst>
      <p:ext uri="{BB962C8B-B14F-4D97-AF65-F5344CB8AC3E}">
        <p14:creationId xmlns:p14="http://schemas.microsoft.com/office/powerpoint/2010/main" val="900403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357A07F-E4A2-494C-9A54-709CCD3C18E3}"/>
              </a:ext>
            </a:extLst>
          </p:cNvPr>
          <p:cNvPicPr>
            <a:picLocks noChangeAspect="1"/>
          </p:cNvPicPr>
          <p:nvPr/>
        </p:nvPicPr>
        <p:blipFill>
          <a:blip r:embed="rId3"/>
          <a:stretch/>
        </p:blipFill>
        <p:spPr>
          <a:xfrm>
            <a:off x="9713500" y="304800"/>
            <a:ext cx="1861374" cy="476250"/>
          </a:xfrm>
          <a:prstGeom prst="rect">
            <a:avLst/>
          </a:prstGeom>
        </p:spPr>
      </p:pic>
      <p:sp>
        <p:nvSpPr>
          <p:cNvPr id="2" name="These skills develop over time">
            <a:extLst>
              <a:ext uri="{FF2B5EF4-FFF2-40B4-BE49-F238E27FC236}">
                <a16:creationId xmlns:a16="http://schemas.microsoft.com/office/drawing/2014/main" id="{F6494C29-3C5E-4B85-B7B5-8526C93FB824}"/>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These skills develop over time</a:t>
            </a:r>
          </a:p>
        </p:txBody>
      </p:sp>
      <p:sp>
        <p:nvSpPr>
          <p:cNvPr id="3" name="cim-brainhub.com">
            <a:extLst>
              <a:ext uri="{FF2B5EF4-FFF2-40B4-BE49-F238E27FC236}">
                <a16:creationId xmlns:a16="http://schemas.microsoft.com/office/drawing/2014/main" id="{D1FA6268-AFDF-4A84-95F1-422249785BFC}"/>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06">
            <a:extLst>
              <a:ext uri="{FF2B5EF4-FFF2-40B4-BE49-F238E27FC236}">
                <a16:creationId xmlns:a16="http://schemas.microsoft.com/office/drawing/2014/main" id="{99CC30C2-A9C3-4E35-8EA5-6C3588F2E0CE}"/>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06</a:t>
            </a:r>
          </a:p>
        </p:txBody>
      </p:sp>
      <p:sp>
        <p:nvSpPr>
          <p:cNvPr id="5" name="Children are still learning">
            <a:extLst>
              <a:ext uri="{FF2B5EF4-FFF2-40B4-BE49-F238E27FC236}">
                <a16:creationId xmlns:a16="http://schemas.microsoft.com/office/drawing/2014/main" id="{686F9ECC-BC02-468E-958B-5AB3D41AE01E}"/>
              </a:ext>
            </a:extLst>
          </p:cNvPr>
          <p:cNvSpPr>
            <a:spLocks noGrp="1"/>
          </p:cNvSpPr>
          <p:nvPr/>
        </p:nvSpPr>
        <p:spPr>
          <a:xfrm>
            <a:off x="609600" y="2333625"/>
            <a:ext cx="476250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Children are still learning</a:t>
            </a:r>
          </a:p>
        </p:txBody>
      </p:sp>
      <p:sp>
        <p:nvSpPr>
          <p:cNvPr id="6" name="Executive function develops through childhood">
            <a:extLst>
              <a:ext uri="{FF2B5EF4-FFF2-40B4-BE49-F238E27FC236}">
                <a16:creationId xmlns:a16="http://schemas.microsoft.com/office/drawing/2014/main" id="{C9BE57F4-336A-4F71-8A27-F48778548C69}"/>
              </a:ext>
            </a:extLst>
          </p:cNvPr>
          <p:cNvSpPr>
            <a:spLocks noGrp="1"/>
          </p:cNvSpPr>
          <p:nvPr/>
        </p:nvSpPr>
        <p:spPr>
          <a:xfrm>
            <a:off x="609600" y="2971800"/>
            <a:ext cx="476250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Executive function develops through childhood and adolescence into early adulthood.</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Different skills can develop at different rates.</a:t>
            </a:r>
          </a:p>
        </p:txBody>
      </p:sp>
      <p:sp>
        <p:nvSpPr>
          <p:cNvPr id="7" name="Adults provide support">
            <a:extLst>
              <a:ext uri="{FF2B5EF4-FFF2-40B4-BE49-F238E27FC236}">
                <a16:creationId xmlns:a16="http://schemas.microsoft.com/office/drawing/2014/main" id="{0514BDE9-F4E9-4EED-B408-DF9A3FF1C444}"/>
              </a:ext>
            </a:extLst>
          </p:cNvPr>
          <p:cNvSpPr>
            <a:spLocks noGrp="1"/>
          </p:cNvSpPr>
          <p:nvPr/>
        </p:nvSpPr>
        <p:spPr>
          <a:xfrm>
            <a:off x="6334125" y="2333625"/>
            <a:ext cx="504825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Adults provide support</a:t>
            </a:r>
          </a:p>
        </p:txBody>
      </p:sp>
      <p:sp>
        <p:nvSpPr>
          <p:cNvPr id="8" name="Routines, reminders and help with difficult s">
            <a:extLst>
              <a:ext uri="{FF2B5EF4-FFF2-40B4-BE49-F238E27FC236}">
                <a16:creationId xmlns:a16="http://schemas.microsoft.com/office/drawing/2014/main" id="{E8F351F4-2C53-4CA9-A00D-588F4805FB68}"/>
              </a:ext>
            </a:extLst>
          </p:cNvPr>
          <p:cNvSpPr>
            <a:spLocks noGrp="1"/>
          </p:cNvSpPr>
          <p:nvPr/>
        </p:nvSpPr>
        <p:spPr>
          <a:xfrm>
            <a:off x="6334125" y="2971800"/>
            <a:ext cx="504825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Routines, reminders and help with difficult steps allow children to practise.</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Support changes as their skills grow.</a:t>
            </a:r>
          </a:p>
        </p:txBody>
      </p:sp>
      <p:sp>
        <p:nvSpPr>
          <p:cNvPr id="9" name="Age gives us context. It does not tell us exa">
            <a:extLst>
              <a:ext uri="{FF2B5EF4-FFF2-40B4-BE49-F238E27FC236}">
                <a16:creationId xmlns:a16="http://schemas.microsoft.com/office/drawing/2014/main" id="{4B0263C7-848B-4718-9481-3E5AAE99C0DC}"/>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Age gives us context. It does not tell us exactly what a child can manage.</a:t>
            </a:r>
          </a:p>
        </p:txBody>
      </p:sp>
    </p:spTree>
    <p:extLst>
      <p:ext uri="{BB962C8B-B14F-4D97-AF65-F5344CB8AC3E}">
        <p14:creationId xmlns:p14="http://schemas.microsoft.com/office/powerpoint/2010/main" val="315087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900203B-8525-4FF8-A8E8-9FCACBEC0193}"/>
              </a:ext>
            </a:extLst>
          </p:cNvPr>
          <p:cNvPicPr>
            <a:picLocks noChangeAspect="1"/>
          </p:cNvPicPr>
          <p:nvPr/>
        </p:nvPicPr>
        <p:blipFill>
          <a:blip r:embed="rId3"/>
          <a:stretch/>
        </p:blipFill>
        <p:spPr>
          <a:xfrm>
            <a:off x="9713500" y="304800"/>
            <a:ext cx="1861374" cy="476250"/>
          </a:xfrm>
          <a:prstGeom prst="rect">
            <a:avLst/>
          </a:prstGeom>
        </p:spPr>
      </p:pic>
      <p:sp>
        <p:nvSpPr>
          <p:cNvPr id="2" name="Why can they do it sometimes?">
            <a:extLst>
              <a:ext uri="{FF2B5EF4-FFF2-40B4-BE49-F238E27FC236}">
                <a16:creationId xmlns:a16="http://schemas.microsoft.com/office/drawing/2014/main" id="{3002DB29-7B6D-4972-9342-0193C3579F38}"/>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Why can they do it sometimes?</a:t>
            </a:r>
          </a:p>
        </p:txBody>
      </p:sp>
      <p:sp>
        <p:nvSpPr>
          <p:cNvPr id="3" name="cim-brainhub.com">
            <a:extLst>
              <a:ext uri="{FF2B5EF4-FFF2-40B4-BE49-F238E27FC236}">
                <a16:creationId xmlns:a16="http://schemas.microsoft.com/office/drawing/2014/main" id="{24EC7F02-CC70-4D95-8A57-7848CDF4A286}"/>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07">
            <a:extLst>
              <a:ext uri="{FF2B5EF4-FFF2-40B4-BE49-F238E27FC236}">
                <a16:creationId xmlns:a16="http://schemas.microsoft.com/office/drawing/2014/main" id="{156150D1-D7FB-4940-A26F-74AC1D339115}"/>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07</a:t>
            </a:r>
          </a:p>
        </p:txBody>
      </p:sp>
      <p:sp>
        <p:nvSpPr>
          <p:cNvPr id="5" name="The task makes a difference">
            <a:extLst>
              <a:ext uri="{FF2B5EF4-FFF2-40B4-BE49-F238E27FC236}">
                <a16:creationId xmlns:a16="http://schemas.microsoft.com/office/drawing/2014/main" id="{0D68153C-6C8C-43C6-B8D5-AA99ACDDF48B}"/>
              </a:ext>
            </a:extLst>
          </p:cNvPr>
          <p:cNvSpPr>
            <a:spLocks noGrp="1"/>
          </p:cNvSpPr>
          <p:nvPr/>
        </p:nvSpPr>
        <p:spPr>
          <a:xfrm>
            <a:off x="609600" y="2333625"/>
            <a:ext cx="476250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The task makes a difference</a:t>
            </a:r>
          </a:p>
        </p:txBody>
      </p:sp>
      <p:sp>
        <p:nvSpPr>
          <p:cNvPr id="6" name="A familiar routine may be easier than a new t">
            <a:extLst>
              <a:ext uri="{FF2B5EF4-FFF2-40B4-BE49-F238E27FC236}">
                <a16:creationId xmlns:a16="http://schemas.microsoft.com/office/drawing/2014/main" id="{27D2DF4F-BD08-4C4F-A02C-FD27E30FF3B3}"/>
              </a:ext>
            </a:extLst>
          </p:cNvPr>
          <p:cNvSpPr>
            <a:spLocks noGrp="1"/>
          </p:cNvSpPr>
          <p:nvPr/>
        </p:nvSpPr>
        <p:spPr>
          <a:xfrm>
            <a:off x="609600" y="2971800"/>
            <a:ext cx="476250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A familiar routine may be easier than a new task with lots of steps.</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A strong interest may help a child stay engaged.</a:t>
            </a:r>
          </a:p>
        </p:txBody>
      </p:sp>
      <p:sp>
        <p:nvSpPr>
          <p:cNvPr id="7" name="The moment matters too">
            <a:extLst>
              <a:ext uri="{FF2B5EF4-FFF2-40B4-BE49-F238E27FC236}">
                <a16:creationId xmlns:a16="http://schemas.microsoft.com/office/drawing/2014/main" id="{0C9024D7-BD04-4930-B5EC-C99DC616443A}"/>
              </a:ext>
            </a:extLst>
          </p:cNvPr>
          <p:cNvSpPr>
            <a:spLocks noGrp="1"/>
          </p:cNvSpPr>
          <p:nvPr/>
        </p:nvSpPr>
        <p:spPr>
          <a:xfrm>
            <a:off x="6334125" y="2333625"/>
            <a:ext cx="504825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The moment matters too</a:t>
            </a:r>
          </a:p>
        </p:txBody>
      </p:sp>
      <p:sp>
        <p:nvSpPr>
          <p:cNvPr id="8" name="Stress or competing demands can make skills h">
            <a:extLst>
              <a:ext uri="{FF2B5EF4-FFF2-40B4-BE49-F238E27FC236}">
                <a16:creationId xmlns:a16="http://schemas.microsoft.com/office/drawing/2014/main" id="{03205DA1-2C81-4B55-A046-DB3AC10E0B4F}"/>
              </a:ext>
            </a:extLst>
          </p:cNvPr>
          <p:cNvSpPr>
            <a:spLocks noGrp="1"/>
          </p:cNvSpPr>
          <p:nvPr/>
        </p:nvSpPr>
        <p:spPr>
          <a:xfrm>
            <a:off x="6334125" y="2971800"/>
            <a:ext cx="504825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Stress or competing demands can make skills harder to use.</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Notice what is different when things go well.</a:t>
            </a:r>
          </a:p>
        </p:txBody>
      </p:sp>
      <p:sp>
        <p:nvSpPr>
          <p:cNvPr id="9" name="“You did it yesterday” does not explain what ">
            <a:extLst>
              <a:ext uri="{FF2B5EF4-FFF2-40B4-BE49-F238E27FC236}">
                <a16:creationId xmlns:a16="http://schemas.microsoft.com/office/drawing/2014/main" id="{ABEA1BB4-5A23-4D58-9C50-4CC8EC4BCCB1}"/>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“You did it yesterday” does not explain what is hard today.</a:t>
            </a:r>
          </a:p>
        </p:txBody>
      </p:sp>
    </p:spTree>
    <p:extLst>
      <p:ext uri="{BB962C8B-B14F-4D97-AF65-F5344CB8AC3E}">
        <p14:creationId xmlns:p14="http://schemas.microsoft.com/office/powerpoint/2010/main" val="273400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EBFF"/>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E632FEB-6C9C-4F73-A0A9-4A249D95B16D}"/>
              </a:ext>
            </a:extLst>
          </p:cNvPr>
          <p:cNvPicPr>
            <a:picLocks noChangeAspect="1"/>
          </p:cNvPicPr>
          <p:nvPr/>
        </p:nvPicPr>
        <p:blipFill>
          <a:blip r:embed="rId3"/>
          <a:stretch/>
        </p:blipFill>
        <p:spPr>
          <a:xfrm>
            <a:off x="9713500" y="304800"/>
            <a:ext cx="1861374" cy="476250"/>
          </a:xfrm>
          <a:prstGeom prst="rect">
            <a:avLst/>
          </a:prstGeom>
        </p:spPr>
      </p:pic>
      <p:sp>
        <p:nvSpPr>
          <p:cNvPr id="2" name="Why executive function difficulties attract j">
            <a:extLst>
              <a:ext uri="{FF2B5EF4-FFF2-40B4-BE49-F238E27FC236}">
                <a16:creationId xmlns:a16="http://schemas.microsoft.com/office/drawing/2014/main" id="{EB108681-D3A2-48E6-B7DF-1220CA556C90}"/>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Why executive function difficulties attract judgement</a:t>
            </a:r>
          </a:p>
        </p:txBody>
      </p:sp>
      <p:sp>
        <p:nvSpPr>
          <p:cNvPr id="3" name="cim-brainhub.com">
            <a:extLst>
              <a:ext uri="{FF2B5EF4-FFF2-40B4-BE49-F238E27FC236}">
                <a16:creationId xmlns:a16="http://schemas.microsoft.com/office/drawing/2014/main" id="{6DBCED59-AB19-4214-B05B-470433A0B59E}"/>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08">
            <a:extLst>
              <a:ext uri="{FF2B5EF4-FFF2-40B4-BE49-F238E27FC236}">
                <a16:creationId xmlns:a16="http://schemas.microsoft.com/office/drawing/2014/main" id="{813D3060-07D5-402D-A2A4-40EEE69AC31F}"/>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08</a:t>
            </a:r>
          </a:p>
        </p:txBody>
      </p:sp>
      <p:sp>
        <p:nvSpPr>
          <p:cNvPr id="5" name="We see the unfinished task">
            <a:extLst>
              <a:ext uri="{FF2B5EF4-FFF2-40B4-BE49-F238E27FC236}">
                <a16:creationId xmlns:a16="http://schemas.microsoft.com/office/drawing/2014/main" id="{BE1C3CCE-A551-4EDA-98D7-4226B7203AED}"/>
              </a:ext>
            </a:extLst>
          </p:cNvPr>
          <p:cNvSpPr>
            <a:spLocks noGrp="1"/>
          </p:cNvSpPr>
          <p:nvPr/>
        </p:nvSpPr>
        <p:spPr>
          <a:xfrm>
            <a:off x="609600" y="223837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We see the unfinished task</a:t>
            </a:r>
          </a:p>
        </p:txBody>
      </p:sp>
      <p:sp>
        <p:nvSpPr>
          <p:cNvPr id="6" name="We may think: “They are lazy.”">
            <a:extLst>
              <a:ext uri="{FF2B5EF4-FFF2-40B4-BE49-F238E27FC236}">
                <a16:creationId xmlns:a16="http://schemas.microsoft.com/office/drawing/2014/main" id="{77A9A2C5-87D7-41D6-A46E-E8F0CB1AB22E}"/>
              </a:ext>
            </a:extLst>
          </p:cNvPr>
          <p:cNvSpPr>
            <a:spLocks noGrp="1"/>
          </p:cNvSpPr>
          <p:nvPr/>
        </p:nvSpPr>
        <p:spPr>
          <a:xfrm>
            <a:off x="4048125" y="223837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We may think: “They are lazy.”</a:t>
            </a:r>
          </a:p>
        </p:txBody>
      </p:sp>
      <p:sp>
        <p:nvSpPr>
          <p:cNvPr id="7" name="We hear the interruption">
            <a:extLst>
              <a:ext uri="{FF2B5EF4-FFF2-40B4-BE49-F238E27FC236}">
                <a16:creationId xmlns:a16="http://schemas.microsoft.com/office/drawing/2014/main" id="{425C4460-F85A-4BBE-99CA-DA10F6566C10}"/>
              </a:ext>
            </a:extLst>
          </p:cNvPr>
          <p:cNvSpPr>
            <a:spLocks noGrp="1"/>
          </p:cNvSpPr>
          <p:nvPr/>
        </p:nvSpPr>
        <p:spPr>
          <a:xfrm>
            <a:off x="609600" y="310515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We hear the interruption</a:t>
            </a:r>
          </a:p>
        </p:txBody>
      </p:sp>
      <p:sp>
        <p:nvSpPr>
          <p:cNvPr id="8" name="We may think: “They are rude.”">
            <a:extLst>
              <a:ext uri="{FF2B5EF4-FFF2-40B4-BE49-F238E27FC236}">
                <a16:creationId xmlns:a16="http://schemas.microsoft.com/office/drawing/2014/main" id="{41083AF9-C429-41B2-86DF-6EA29AF89ACE}"/>
              </a:ext>
            </a:extLst>
          </p:cNvPr>
          <p:cNvSpPr>
            <a:spLocks noGrp="1"/>
          </p:cNvSpPr>
          <p:nvPr/>
        </p:nvSpPr>
        <p:spPr>
          <a:xfrm>
            <a:off x="4048125" y="310515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We may think: “They are rude.”</a:t>
            </a:r>
          </a:p>
        </p:txBody>
      </p:sp>
      <p:sp>
        <p:nvSpPr>
          <p:cNvPr id="9" name="We notice the forgotten kit">
            <a:extLst>
              <a:ext uri="{FF2B5EF4-FFF2-40B4-BE49-F238E27FC236}">
                <a16:creationId xmlns:a16="http://schemas.microsoft.com/office/drawing/2014/main" id="{810A82C5-BA81-434B-87DC-1A72EEF5AE75}"/>
              </a:ext>
            </a:extLst>
          </p:cNvPr>
          <p:cNvSpPr>
            <a:spLocks noGrp="1"/>
          </p:cNvSpPr>
          <p:nvPr/>
        </p:nvSpPr>
        <p:spPr>
          <a:xfrm>
            <a:off x="609600" y="397192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We notice the forgotten kit</a:t>
            </a:r>
          </a:p>
        </p:txBody>
      </p:sp>
      <p:sp>
        <p:nvSpPr>
          <p:cNvPr id="10" name="We may think: “They are careless.”">
            <a:extLst>
              <a:ext uri="{FF2B5EF4-FFF2-40B4-BE49-F238E27FC236}">
                <a16:creationId xmlns:a16="http://schemas.microsoft.com/office/drawing/2014/main" id="{F3AFF3B5-B88B-4384-9A7B-85E673520345}"/>
              </a:ext>
            </a:extLst>
          </p:cNvPr>
          <p:cNvSpPr>
            <a:spLocks noGrp="1"/>
          </p:cNvSpPr>
          <p:nvPr/>
        </p:nvSpPr>
        <p:spPr>
          <a:xfrm>
            <a:off x="4048125" y="397192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We may think: “They are careless.”</a:t>
            </a:r>
          </a:p>
        </p:txBody>
      </p:sp>
      <p:sp>
        <p:nvSpPr>
          <p:cNvPr id="11" name="We see the upset">
            <a:extLst>
              <a:ext uri="{FF2B5EF4-FFF2-40B4-BE49-F238E27FC236}">
                <a16:creationId xmlns:a16="http://schemas.microsoft.com/office/drawing/2014/main" id="{257428A6-0B39-4D91-89D2-6AC8E88C6A7F}"/>
              </a:ext>
            </a:extLst>
          </p:cNvPr>
          <p:cNvSpPr>
            <a:spLocks noGrp="1"/>
          </p:cNvSpPr>
          <p:nvPr/>
        </p:nvSpPr>
        <p:spPr>
          <a:xfrm>
            <a:off x="609600" y="483870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We see the upset</a:t>
            </a:r>
          </a:p>
        </p:txBody>
      </p:sp>
      <p:sp>
        <p:nvSpPr>
          <p:cNvPr id="12" name="We may think: “They are being dramatic.”">
            <a:extLst>
              <a:ext uri="{FF2B5EF4-FFF2-40B4-BE49-F238E27FC236}">
                <a16:creationId xmlns:a16="http://schemas.microsoft.com/office/drawing/2014/main" id="{080099E5-C37B-4CE0-B48C-CF4B302AEDA3}"/>
              </a:ext>
            </a:extLst>
          </p:cNvPr>
          <p:cNvSpPr>
            <a:spLocks noGrp="1"/>
          </p:cNvSpPr>
          <p:nvPr/>
        </p:nvSpPr>
        <p:spPr>
          <a:xfrm>
            <a:off x="4048125" y="483870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We may think: “They are being dramatic.”</a:t>
            </a:r>
          </a:p>
        </p:txBody>
      </p:sp>
      <p:sp>
        <p:nvSpPr>
          <p:cNvPr id="13" name="The behaviour is visible. The difficulty behi">
            <a:extLst>
              <a:ext uri="{FF2B5EF4-FFF2-40B4-BE49-F238E27FC236}">
                <a16:creationId xmlns:a16="http://schemas.microsoft.com/office/drawing/2014/main" id="{5BFE241A-002E-404D-9ED7-3DBC23FE8780}"/>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The behaviour is visible. The difficulty behind it may be much harder to see.</a:t>
            </a:r>
          </a:p>
        </p:txBody>
      </p:sp>
    </p:spTree>
    <p:extLst>
      <p:ext uri="{BB962C8B-B14F-4D97-AF65-F5344CB8AC3E}">
        <p14:creationId xmlns:p14="http://schemas.microsoft.com/office/powerpoint/2010/main" val="138093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7EC"/>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402B6F6-F7E0-443B-AC36-11F8AF453BFD}"/>
              </a:ext>
            </a:extLst>
          </p:cNvPr>
          <p:cNvPicPr>
            <a:picLocks noChangeAspect="1"/>
          </p:cNvPicPr>
          <p:nvPr/>
        </p:nvPicPr>
        <p:blipFill>
          <a:blip r:embed="rId3"/>
          <a:stretch/>
        </p:blipFill>
        <p:spPr>
          <a:xfrm>
            <a:off x="9713500" y="304800"/>
            <a:ext cx="1861374" cy="476250"/>
          </a:xfrm>
          <a:prstGeom prst="rect">
            <a:avLst/>
          </a:prstGeom>
        </p:spPr>
      </p:pic>
      <p:sp>
        <p:nvSpPr>
          <p:cNvPr id="2" name="Repeated judgement can shape a child’s story">
            <a:extLst>
              <a:ext uri="{FF2B5EF4-FFF2-40B4-BE49-F238E27FC236}">
                <a16:creationId xmlns:a16="http://schemas.microsoft.com/office/drawing/2014/main" id="{FC87EE4A-4CFC-4ECD-8355-88DE96B09B99}"/>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Repeated judgement can shape a child’s story</a:t>
            </a:r>
          </a:p>
        </p:txBody>
      </p:sp>
      <p:sp>
        <p:nvSpPr>
          <p:cNvPr id="3" name="cim-brainhub.com">
            <a:extLst>
              <a:ext uri="{FF2B5EF4-FFF2-40B4-BE49-F238E27FC236}">
                <a16:creationId xmlns:a16="http://schemas.microsoft.com/office/drawing/2014/main" id="{3933E978-B67F-4991-BB1D-1CB7E393E125}"/>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09">
            <a:extLst>
              <a:ext uri="{FF2B5EF4-FFF2-40B4-BE49-F238E27FC236}">
                <a16:creationId xmlns:a16="http://schemas.microsoft.com/office/drawing/2014/main" id="{13FC639E-94F2-4894-96B9-C16BE97FBDC4}"/>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09</a:t>
            </a:r>
          </a:p>
        </p:txBody>
      </p:sp>
      <p:sp>
        <p:nvSpPr>
          <p:cNvPr id="5" name="“You always get it wrong.”">
            <a:extLst>
              <a:ext uri="{FF2B5EF4-FFF2-40B4-BE49-F238E27FC236}">
                <a16:creationId xmlns:a16="http://schemas.microsoft.com/office/drawing/2014/main" id="{94300AAA-63D6-4A2C-8D1A-957FF2B11BFE}"/>
              </a:ext>
            </a:extLst>
          </p:cNvPr>
          <p:cNvSpPr>
            <a:spLocks noGrp="1"/>
          </p:cNvSpPr>
          <p:nvPr/>
        </p:nvSpPr>
        <p:spPr>
          <a:xfrm>
            <a:off x="609600" y="2247900"/>
            <a:ext cx="10763250" cy="714375"/>
          </a:xfrm>
          <a:prstGeom prst="rect">
            <a:avLst/>
          </a:prstGeom>
          <a:noFill/>
          <a:ln w="0">
            <a:noFill/>
            <a:prstDash val="solid"/>
          </a:ln>
        </p:spPr>
        <p:txBody>
          <a:bodyPr wrap="square" lIns="0" tIns="0" rIns="0" bIns="0">
            <a:noAutofit/>
          </a:bodyPr>
          <a:lstStyle>
            <a:defPPr>
              <a:defRPr sz="3300" b="1">
                <a:solidFill>
                  <a:srgbClr val="8E5AFF"/>
                </a:solidFill>
                <a:latin typeface="Quicksand"/>
                <a:ea typeface="Quicksand"/>
                <a:cs typeface="Quicksand"/>
              </a:defRPr>
            </a:defPPr>
            <a:lvl1pPr>
              <a:defRPr sz="3300" b="1">
                <a:solidFill>
                  <a:srgbClr val="8E5AFF"/>
                </a:solidFill>
                <a:latin typeface="Quicksand"/>
                <a:ea typeface="Quicksand"/>
                <a:cs typeface="Quicksand"/>
              </a:defRPr>
            </a:lvl1pPr>
            <a:lvl2pPr>
              <a:defRPr sz="3300" b="1">
                <a:solidFill>
                  <a:srgbClr val="8E5AFF"/>
                </a:solidFill>
                <a:latin typeface="Quicksand"/>
                <a:ea typeface="Quicksand"/>
                <a:cs typeface="Quicksand"/>
              </a:defRPr>
            </a:lvl2pPr>
            <a:lvl3pPr>
              <a:defRPr sz="3300" b="1">
                <a:solidFill>
                  <a:srgbClr val="8E5AFF"/>
                </a:solidFill>
                <a:latin typeface="Quicksand"/>
                <a:ea typeface="Quicksand"/>
                <a:cs typeface="Quicksand"/>
              </a:defRPr>
            </a:lvl3pPr>
            <a:lvl4pPr>
              <a:defRPr sz="3300" b="1">
                <a:solidFill>
                  <a:srgbClr val="8E5AFF"/>
                </a:solidFill>
                <a:latin typeface="Quicksand"/>
                <a:ea typeface="Quicksand"/>
                <a:cs typeface="Quicksand"/>
              </a:defRPr>
            </a:lvl4pPr>
            <a:lvl5pPr>
              <a:defRPr sz="3300" b="1">
                <a:solidFill>
                  <a:srgbClr val="8E5AFF"/>
                </a:solidFill>
                <a:latin typeface="Quicksand"/>
                <a:ea typeface="Quicksand"/>
                <a:cs typeface="Quicksand"/>
              </a:defRPr>
            </a:lvl5pPr>
            <a:lvl6pPr>
              <a:defRPr sz="3300" b="1">
                <a:solidFill>
                  <a:srgbClr val="8E5AFF"/>
                </a:solidFill>
                <a:latin typeface="Quicksand"/>
                <a:ea typeface="Quicksand"/>
                <a:cs typeface="Quicksand"/>
              </a:defRPr>
            </a:lvl6pPr>
            <a:lvl7pPr>
              <a:defRPr sz="3300" b="1">
                <a:solidFill>
                  <a:srgbClr val="8E5AFF"/>
                </a:solidFill>
                <a:latin typeface="Quicksand"/>
                <a:ea typeface="Quicksand"/>
                <a:cs typeface="Quicksand"/>
              </a:defRPr>
            </a:lvl7pPr>
            <a:lvl8pPr>
              <a:defRPr sz="3300" b="1">
                <a:solidFill>
                  <a:srgbClr val="8E5AFF"/>
                </a:solidFill>
                <a:latin typeface="Quicksand"/>
                <a:ea typeface="Quicksand"/>
                <a:cs typeface="Quicksand"/>
              </a:defRPr>
            </a:lvl8pPr>
            <a:lvl9pPr>
              <a:defRPr sz="3300" b="1">
                <a:solidFill>
                  <a:srgbClr val="8E5AFF"/>
                </a:solidFill>
                <a:latin typeface="Quicksand"/>
                <a:ea typeface="Quicksand"/>
                <a:cs typeface="Quicksand"/>
              </a:defRPr>
            </a:lvl9pPr>
          </a:lstStyle>
          <a:p>
            <a:pPr>
              <a:defRPr sz="3300" b="1">
                <a:solidFill>
                  <a:srgbClr val="8E5AFF"/>
                </a:solidFill>
                <a:latin typeface="Quicksand"/>
                <a:ea typeface="Quicksand"/>
                <a:cs typeface="Quicksand"/>
              </a:defRPr>
            </a:pPr>
            <a:r>
              <a:rPr sz="3300" b="1">
                <a:solidFill>
                  <a:srgbClr val="8E5AFF"/>
                </a:solidFill>
                <a:latin typeface="Quicksand"/>
                <a:ea typeface="Quicksand"/>
                <a:cs typeface="Quicksand"/>
              </a:rPr>
              <a:t>“You always get it wrong.”</a:t>
            </a:r>
          </a:p>
        </p:txBody>
      </p:sp>
      <p:sp>
        <p:nvSpPr>
          <p:cNvPr id="6" name="“Maybe there is something wrong with me.”">
            <a:extLst>
              <a:ext uri="{FF2B5EF4-FFF2-40B4-BE49-F238E27FC236}">
                <a16:creationId xmlns:a16="http://schemas.microsoft.com/office/drawing/2014/main" id="{CEC35012-143D-4E09-8B14-0767C9426990}"/>
              </a:ext>
            </a:extLst>
          </p:cNvPr>
          <p:cNvSpPr>
            <a:spLocks noGrp="1"/>
          </p:cNvSpPr>
          <p:nvPr/>
        </p:nvSpPr>
        <p:spPr>
          <a:xfrm>
            <a:off x="609600" y="3371850"/>
            <a:ext cx="10763250" cy="857250"/>
          </a:xfrm>
          <a:prstGeom prst="rect">
            <a:avLst/>
          </a:prstGeom>
          <a:noFill/>
          <a:ln w="0">
            <a:noFill/>
            <a:prstDash val="solid"/>
          </a:ln>
        </p:spPr>
        <p:txBody>
          <a:bodyPr wrap="square" lIns="0" tIns="0" rIns="0" bIns="0">
            <a:noAutofit/>
          </a:bodyPr>
          <a:lstStyle>
            <a:defPPr>
              <a:defRPr sz="2925" b="1">
                <a:solidFill>
                  <a:srgbClr val="15006D"/>
                </a:solidFill>
                <a:latin typeface="Quicksand"/>
                <a:ea typeface="Quicksand"/>
                <a:cs typeface="Quicksand"/>
              </a:defRPr>
            </a:defPPr>
            <a:lvl1pPr>
              <a:defRPr sz="2925" b="1">
                <a:solidFill>
                  <a:srgbClr val="15006D"/>
                </a:solidFill>
                <a:latin typeface="Quicksand"/>
                <a:ea typeface="Quicksand"/>
                <a:cs typeface="Quicksand"/>
              </a:defRPr>
            </a:lvl1pPr>
            <a:lvl2pPr>
              <a:defRPr sz="2925" b="1">
                <a:solidFill>
                  <a:srgbClr val="15006D"/>
                </a:solidFill>
                <a:latin typeface="Quicksand"/>
                <a:ea typeface="Quicksand"/>
                <a:cs typeface="Quicksand"/>
              </a:defRPr>
            </a:lvl2pPr>
            <a:lvl3pPr>
              <a:defRPr sz="2925" b="1">
                <a:solidFill>
                  <a:srgbClr val="15006D"/>
                </a:solidFill>
                <a:latin typeface="Quicksand"/>
                <a:ea typeface="Quicksand"/>
                <a:cs typeface="Quicksand"/>
              </a:defRPr>
            </a:lvl3pPr>
            <a:lvl4pPr>
              <a:defRPr sz="2925" b="1">
                <a:solidFill>
                  <a:srgbClr val="15006D"/>
                </a:solidFill>
                <a:latin typeface="Quicksand"/>
                <a:ea typeface="Quicksand"/>
                <a:cs typeface="Quicksand"/>
              </a:defRPr>
            </a:lvl4pPr>
            <a:lvl5pPr>
              <a:defRPr sz="2925" b="1">
                <a:solidFill>
                  <a:srgbClr val="15006D"/>
                </a:solidFill>
                <a:latin typeface="Quicksand"/>
                <a:ea typeface="Quicksand"/>
                <a:cs typeface="Quicksand"/>
              </a:defRPr>
            </a:lvl5pPr>
            <a:lvl6pPr>
              <a:defRPr sz="2925" b="1">
                <a:solidFill>
                  <a:srgbClr val="15006D"/>
                </a:solidFill>
                <a:latin typeface="Quicksand"/>
                <a:ea typeface="Quicksand"/>
                <a:cs typeface="Quicksand"/>
              </a:defRPr>
            </a:lvl6pPr>
            <a:lvl7pPr>
              <a:defRPr sz="2925" b="1">
                <a:solidFill>
                  <a:srgbClr val="15006D"/>
                </a:solidFill>
                <a:latin typeface="Quicksand"/>
                <a:ea typeface="Quicksand"/>
                <a:cs typeface="Quicksand"/>
              </a:defRPr>
            </a:lvl7pPr>
            <a:lvl8pPr>
              <a:defRPr sz="2925" b="1">
                <a:solidFill>
                  <a:srgbClr val="15006D"/>
                </a:solidFill>
                <a:latin typeface="Quicksand"/>
                <a:ea typeface="Quicksand"/>
                <a:cs typeface="Quicksand"/>
              </a:defRPr>
            </a:lvl8pPr>
            <a:lvl9pPr>
              <a:defRPr sz="2925" b="1">
                <a:solidFill>
                  <a:srgbClr val="15006D"/>
                </a:solidFill>
                <a:latin typeface="Quicksand"/>
                <a:ea typeface="Quicksand"/>
                <a:cs typeface="Quicksand"/>
              </a:defRPr>
            </a:lvl9pPr>
          </a:lstStyle>
          <a:p>
            <a:pPr>
              <a:defRPr sz="2925" b="1">
                <a:solidFill>
                  <a:srgbClr val="15006D"/>
                </a:solidFill>
                <a:latin typeface="Quicksand"/>
                <a:ea typeface="Quicksand"/>
                <a:cs typeface="Quicksand"/>
              </a:defRPr>
            </a:pPr>
            <a:r>
              <a:rPr sz="2925" b="1">
                <a:solidFill>
                  <a:srgbClr val="15006D"/>
                </a:solidFill>
                <a:latin typeface="Quicksand"/>
                <a:ea typeface="Quicksand"/>
                <a:cs typeface="Quicksand"/>
              </a:rPr>
              <a:t>“Maybe there is something wrong with me.”</a:t>
            </a:r>
          </a:p>
        </p:txBody>
      </p:sp>
      <p:sp>
        <p:nvSpPr>
          <p:cNvPr id="7" name="“I’ll hide it rather than ask for help.”">
            <a:extLst>
              <a:ext uri="{FF2B5EF4-FFF2-40B4-BE49-F238E27FC236}">
                <a16:creationId xmlns:a16="http://schemas.microsoft.com/office/drawing/2014/main" id="{322F21AC-24C9-4735-A903-04E01C90BE54}"/>
              </a:ext>
            </a:extLst>
          </p:cNvPr>
          <p:cNvSpPr>
            <a:spLocks noGrp="1"/>
          </p:cNvSpPr>
          <p:nvPr/>
        </p:nvSpPr>
        <p:spPr>
          <a:xfrm>
            <a:off x="609600" y="4552950"/>
            <a:ext cx="10763250" cy="714375"/>
          </a:xfrm>
          <a:prstGeom prst="rect">
            <a:avLst/>
          </a:prstGeom>
          <a:noFill/>
          <a:ln w="0">
            <a:noFill/>
            <a:prstDash val="solid"/>
          </a:ln>
        </p:spPr>
        <p:txBody>
          <a:bodyPr wrap="square" lIns="0" tIns="0" rIns="0" bIns="0">
            <a:noAutofit/>
          </a:bodyPr>
          <a:lstStyle>
            <a:defPPr>
              <a:defRPr sz="2925" b="1">
                <a:solidFill>
                  <a:srgbClr val="15006D"/>
                </a:solidFill>
                <a:latin typeface="Quicksand"/>
                <a:ea typeface="Quicksand"/>
                <a:cs typeface="Quicksand"/>
              </a:defRPr>
            </a:defPPr>
            <a:lvl1pPr>
              <a:defRPr sz="2925" b="1">
                <a:solidFill>
                  <a:srgbClr val="15006D"/>
                </a:solidFill>
                <a:latin typeface="Quicksand"/>
                <a:ea typeface="Quicksand"/>
                <a:cs typeface="Quicksand"/>
              </a:defRPr>
            </a:lvl1pPr>
            <a:lvl2pPr>
              <a:defRPr sz="2925" b="1">
                <a:solidFill>
                  <a:srgbClr val="15006D"/>
                </a:solidFill>
                <a:latin typeface="Quicksand"/>
                <a:ea typeface="Quicksand"/>
                <a:cs typeface="Quicksand"/>
              </a:defRPr>
            </a:lvl2pPr>
            <a:lvl3pPr>
              <a:defRPr sz="2925" b="1">
                <a:solidFill>
                  <a:srgbClr val="15006D"/>
                </a:solidFill>
                <a:latin typeface="Quicksand"/>
                <a:ea typeface="Quicksand"/>
                <a:cs typeface="Quicksand"/>
              </a:defRPr>
            </a:lvl3pPr>
            <a:lvl4pPr>
              <a:defRPr sz="2925" b="1">
                <a:solidFill>
                  <a:srgbClr val="15006D"/>
                </a:solidFill>
                <a:latin typeface="Quicksand"/>
                <a:ea typeface="Quicksand"/>
                <a:cs typeface="Quicksand"/>
              </a:defRPr>
            </a:lvl4pPr>
            <a:lvl5pPr>
              <a:defRPr sz="2925" b="1">
                <a:solidFill>
                  <a:srgbClr val="15006D"/>
                </a:solidFill>
                <a:latin typeface="Quicksand"/>
                <a:ea typeface="Quicksand"/>
                <a:cs typeface="Quicksand"/>
              </a:defRPr>
            </a:lvl5pPr>
            <a:lvl6pPr>
              <a:defRPr sz="2925" b="1">
                <a:solidFill>
                  <a:srgbClr val="15006D"/>
                </a:solidFill>
                <a:latin typeface="Quicksand"/>
                <a:ea typeface="Quicksand"/>
                <a:cs typeface="Quicksand"/>
              </a:defRPr>
            </a:lvl6pPr>
            <a:lvl7pPr>
              <a:defRPr sz="2925" b="1">
                <a:solidFill>
                  <a:srgbClr val="15006D"/>
                </a:solidFill>
                <a:latin typeface="Quicksand"/>
                <a:ea typeface="Quicksand"/>
                <a:cs typeface="Quicksand"/>
              </a:defRPr>
            </a:lvl7pPr>
            <a:lvl8pPr>
              <a:defRPr sz="2925" b="1">
                <a:solidFill>
                  <a:srgbClr val="15006D"/>
                </a:solidFill>
                <a:latin typeface="Quicksand"/>
                <a:ea typeface="Quicksand"/>
                <a:cs typeface="Quicksand"/>
              </a:defRPr>
            </a:lvl8pPr>
            <a:lvl9pPr>
              <a:defRPr sz="2925" b="1">
                <a:solidFill>
                  <a:srgbClr val="15006D"/>
                </a:solidFill>
                <a:latin typeface="Quicksand"/>
                <a:ea typeface="Quicksand"/>
                <a:cs typeface="Quicksand"/>
              </a:defRPr>
            </a:lvl9pPr>
          </a:lstStyle>
          <a:p>
            <a:pPr>
              <a:defRPr sz="2925" b="1">
                <a:solidFill>
                  <a:srgbClr val="15006D"/>
                </a:solidFill>
                <a:latin typeface="Quicksand"/>
                <a:ea typeface="Quicksand"/>
                <a:cs typeface="Quicksand"/>
              </a:defRPr>
            </a:pPr>
            <a:r>
              <a:rPr sz="2925" b="1">
                <a:solidFill>
                  <a:srgbClr val="15006D"/>
                </a:solidFill>
                <a:latin typeface="Quicksand"/>
                <a:ea typeface="Quicksand"/>
                <a:cs typeface="Quicksand"/>
              </a:rPr>
              <a:t>“I’ll hide it rather than ask for help.”</a:t>
            </a:r>
          </a:p>
        </p:txBody>
      </p:sp>
      <p:sp>
        <p:nvSpPr>
          <p:cNvPr id="8" name="Shame and worry can affect confidence, friend">
            <a:extLst>
              <a:ext uri="{FF2B5EF4-FFF2-40B4-BE49-F238E27FC236}">
                <a16:creationId xmlns:a16="http://schemas.microsoft.com/office/drawing/2014/main" id="{D7E1D8AB-7973-4392-A802-CD808E136689}"/>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Shame and worry can affect confidence, friendships and belonging.</a:t>
            </a:r>
          </a:p>
        </p:txBody>
      </p:sp>
    </p:spTree>
    <p:extLst>
      <p:ext uri="{BB962C8B-B14F-4D97-AF65-F5344CB8AC3E}">
        <p14:creationId xmlns:p14="http://schemas.microsoft.com/office/powerpoint/2010/main" val="1448262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21EFA17-DCB9-4F1A-8093-68D331E1D852}"/>
              </a:ext>
            </a:extLst>
          </p:cNvPr>
          <p:cNvPicPr>
            <a:picLocks noChangeAspect="1"/>
          </p:cNvPicPr>
          <p:nvPr/>
        </p:nvPicPr>
        <p:blipFill>
          <a:blip r:embed="rId3"/>
          <a:stretch/>
        </p:blipFill>
        <p:spPr>
          <a:xfrm>
            <a:off x="9713500" y="304800"/>
            <a:ext cx="1861374" cy="476250"/>
          </a:xfrm>
          <a:prstGeom prst="rect">
            <a:avLst/>
          </a:prstGeom>
        </p:spPr>
      </p:pic>
      <p:sp>
        <p:nvSpPr>
          <p:cNvPr id="2" name="Children make these judgements too">
            <a:extLst>
              <a:ext uri="{FF2B5EF4-FFF2-40B4-BE49-F238E27FC236}">
                <a16:creationId xmlns:a16="http://schemas.microsoft.com/office/drawing/2014/main" id="{A14D71D7-82A0-4D85-8067-C1AB35FE13A7}"/>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Children make these judgements too</a:t>
            </a:r>
          </a:p>
        </p:txBody>
      </p:sp>
      <p:sp>
        <p:nvSpPr>
          <p:cNvPr id="3" name="cim-brainhub.com">
            <a:extLst>
              <a:ext uri="{FF2B5EF4-FFF2-40B4-BE49-F238E27FC236}">
                <a16:creationId xmlns:a16="http://schemas.microsoft.com/office/drawing/2014/main" id="{CE155643-5BB9-47E6-93BB-15DEF30601D2}"/>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10">
            <a:extLst>
              <a:ext uri="{FF2B5EF4-FFF2-40B4-BE49-F238E27FC236}">
                <a16:creationId xmlns:a16="http://schemas.microsoft.com/office/drawing/2014/main" id="{20633833-4FA0-4F0C-9EC3-F411D99BCCD1}"/>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10</a:t>
            </a:r>
          </a:p>
        </p:txBody>
      </p:sp>
      <p:sp>
        <p:nvSpPr>
          <p:cNvPr id="5" name="What they may say">
            <a:extLst>
              <a:ext uri="{FF2B5EF4-FFF2-40B4-BE49-F238E27FC236}">
                <a16:creationId xmlns:a16="http://schemas.microsoft.com/office/drawing/2014/main" id="{C29BE542-68BE-4DBA-895B-BFDBC2A59CAC}"/>
              </a:ext>
            </a:extLst>
          </p:cNvPr>
          <p:cNvSpPr>
            <a:spLocks noGrp="1"/>
          </p:cNvSpPr>
          <p:nvPr/>
        </p:nvSpPr>
        <p:spPr>
          <a:xfrm>
            <a:off x="609600" y="2333625"/>
            <a:ext cx="476250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What they may say</a:t>
            </a:r>
          </a:p>
        </p:txBody>
      </p:sp>
      <p:sp>
        <p:nvSpPr>
          <p:cNvPr id="6" name="“He’s so annoying.”&#10;&#10;“She’s being dramatic.”&#10;">
            <a:extLst>
              <a:ext uri="{FF2B5EF4-FFF2-40B4-BE49-F238E27FC236}">
                <a16:creationId xmlns:a16="http://schemas.microsoft.com/office/drawing/2014/main" id="{108D84A9-5B06-4353-BA25-E296271E680B}"/>
              </a:ext>
            </a:extLst>
          </p:cNvPr>
          <p:cNvSpPr>
            <a:spLocks noGrp="1"/>
          </p:cNvSpPr>
          <p:nvPr/>
        </p:nvSpPr>
        <p:spPr>
          <a:xfrm>
            <a:off x="609600" y="2971800"/>
            <a:ext cx="476250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“He’s so annoying.”</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“She’s being dramatic.”</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“Why does she get extra help?”</a:t>
            </a:r>
          </a:p>
        </p:txBody>
      </p:sp>
      <p:sp>
        <p:nvSpPr>
          <p:cNvPr id="7" name="What they may not see">
            <a:extLst>
              <a:ext uri="{FF2B5EF4-FFF2-40B4-BE49-F238E27FC236}">
                <a16:creationId xmlns:a16="http://schemas.microsoft.com/office/drawing/2014/main" id="{A3113806-1864-41C3-B44E-F4BFCAC04D10}"/>
              </a:ext>
            </a:extLst>
          </p:cNvPr>
          <p:cNvSpPr>
            <a:spLocks noGrp="1"/>
          </p:cNvSpPr>
          <p:nvPr/>
        </p:nvSpPr>
        <p:spPr>
          <a:xfrm>
            <a:off x="6334125" y="2333625"/>
            <a:ext cx="504825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What they may not see</a:t>
            </a:r>
          </a:p>
        </p:txBody>
      </p:sp>
      <p:sp>
        <p:nvSpPr>
          <p:cNvPr id="8" name="How hard waiting can be.&#10;&#10;How overwhelming a ">
            <a:extLst>
              <a:ext uri="{FF2B5EF4-FFF2-40B4-BE49-F238E27FC236}">
                <a16:creationId xmlns:a16="http://schemas.microsoft.com/office/drawing/2014/main" id="{6F4BCC5C-EA49-440A-B88D-2A67B9AAB9AE}"/>
              </a:ext>
            </a:extLst>
          </p:cNvPr>
          <p:cNvSpPr>
            <a:spLocks noGrp="1"/>
          </p:cNvSpPr>
          <p:nvPr/>
        </p:nvSpPr>
        <p:spPr>
          <a:xfrm>
            <a:off x="6334125" y="2971800"/>
            <a:ext cx="504825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How hard waiting can be.</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How overwhelming a moment feels.</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What makes taking part possible.</a:t>
            </a:r>
          </a:p>
        </p:txBody>
      </p:sp>
      <p:sp>
        <p:nvSpPr>
          <p:cNvPr id="9" name="Adults model how to explain difference and re">
            <a:extLst>
              <a:ext uri="{FF2B5EF4-FFF2-40B4-BE49-F238E27FC236}">
                <a16:creationId xmlns:a16="http://schemas.microsoft.com/office/drawing/2014/main" id="{9B3825C0-12CF-4D91-B07A-469AD3673FF2}"/>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Adults model how to explain difference and respond to difficulty.</a:t>
            </a:r>
          </a:p>
        </p:txBody>
      </p:sp>
    </p:spTree>
    <p:extLst>
      <p:ext uri="{BB962C8B-B14F-4D97-AF65-F5344CB8AC3E}">
        <p14:creationId xmlns:p14="http://schemas.microsoft.com/office/powerpoint/2010/main" val="1265730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546D16-BEAF-4B74-8DA3-335BC521B11E}"/>
              </a:ext>
            </a:extLst>
          </p:cNvPr>
          <p:cNvPicPr>
            <a:picLocks noChangeAspect="1"/>
          </p:cNvPicPr>
          <p:nvPr/>
        </p:nvPicPr>
        <p:blipFill>
          <a:blip r:embed="rId3"/>
          <a:stretch/>
        </p:blipFill>
        <p:spPr>
          <a:xfrm>
            <a:off x="9713500" y="304800"/>
            <a:ext cx="1861374" cy="476250"/>
          </a:xfrm>
          <a:prstGeom prst="rect">
            <a:avLst/>
          </a:prstGeom>
        </p:spPr>
      </p:pic>
      <p:sp>
        <p:nvSpPr>
          <p:cNvPr id="2" name="cim-brainhub.com">
            <a:extLst>
              <a:ext uri="{FF2B5EF4-FFF2-40B4-BE49-F238E27FC236}">
                <a16:creationId xmlns:a16="http://schemas.microsoft.com/office/drawing/2014/main" id="{090B5BD4-70CA-4309-BB5D-24D9AB5CCB82}"/>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3" name="11">
            <a:extLst>
              <a:ext uri="{FF2B5EF4-FFF2-40B4-BE49-F238E27FC236}">
                <a16:creationId xmlns:a16="http://schemas.microsoft.com/office/drawing/2014/main" id="{E9D6A550-4098-44B5-B0BC-3E82D44623F6}"/>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11</a:t>
            </a:r>
          </a:p>
        </p:txBody>
      </p:sp>
      <p:pic>
        <p:nvPicPr>
          <p:cNvPr id="4" name="Picture 3">
            <a:extLst>
              <a:ext uri="{FF2B5EF4-FFF2-40B4-BE49-F238E27FC236}">
                <a16:creationId xmlns:a16="http://schemas.microsoft.com/office/drawing/2014/main" id="{363FFF31-4C6E-42D0-9BDA-22896F3987E7}"/>
              </a:ext>
            </a:extLst>
          </p:cNvPr>
          <p:cNvPicPr>
            <a:picLocks noChangeAspect="1"/>
          </p:cNvPicPr>
          <p:nvPr/>
        </p:nvPicPr>
        <p:blipFill>
          <a:blip r:embed="rId4"/>
          <a:stretch/>
        </p:blipFill>
        <p:spPr>
          <a:xfrm>
            <a:off x="1389972" y="904875"/>
            <a:ext cx="9393006" cy="5286375"/>
          </a:xfrm>
          <a:prstGeom prst="rect">
            <a:avLst/>
          </a:prstGeom>
        </p:spPr>
      </p:pic>
    </p:spTree>
    <p:extLst>
      <p:ext uri="{BB962C8B-B14F-4D97-AF65-F5344CB8AC3E}">
        <p14:creationId xmlns:p14="http://schemas.microsoft.com/office/powerpoint/2010/main" val="1022003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EB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B5C4F35-33EB-4BBC-9A45-87F2EBB0079D}"/>
              </a:ext>
            </a:extLst>
          </p:cNvPr>
          <p:cNvPicPr>
            <a:picLocks noChangeAspect="1"/>
          </p:cNvPicPr>
          <p:nvPr/>
        </p:nvPicPr>
        <p:blipFill>
          <a:blip r:embed="rId3"/>
          <a:stretch/>
        </p:blipFill>
        <p:spPr>
          <a:xfrm>
            <a:off x="9713500" y="304800"/>
            <a:ext cx="1861374" cy="476250"/>
          </a:xfrm>
          <a:prstGeom prst="rect">
            <a:avLst/>
          </a:prstGeom>
        </p:spPr>
      </p:pic>
      <p:sp>
        <p:nvSpPr>
          <p:cNvPr id="2" name="From understanding to practical support">
            <a:extLst>
              <a:ext uri="{FF2B5EF4-FFF2-40B4-BE49-F238E27FC236}">
                <a16:creationId xmlns:a16="http://schemas.microsoft.com/office/drawing/2014/main" id="{F373E038-88D9-4C04-A133-680087747906}"/>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From understanding to practical support</a:t>
            </a:r>
          </a:p>
        </p:txBody>
      </p:sp>
      <p:sp>
        <p:nvSpPr>
          <p:cNvPr id="3" name="cim-brainhub.com">
            <a:extLst>
              <a:ext uri="{FF2B5EF4-FFF2-40B4-BE49-F238E27FC236}">
                <a16:creationId xmlns:a16="http://schemas.microsoft.com/office/drawing/2014/main" id="{55B683D3-1BB2-4625-8EBB-7499B916E975}"/>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12">
            <a:extLst>
              <a:ext uri="{FF2B5EF4-FFF2-40B4-BE49-F238E27FC236}">
                <a16:creationId xmlns:a16="http://schemas.microsoft.com/office/drawing/2014/main" id="{05B4873B-4EFF-44D3-B7C0-45DA6053546D}"/>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12</a:t>
            </a:r>
          </a:p>
        </p:txBody>
      </p:sp>
      <p:sp>
        <p:nvSpPr>
          <p:cNvPr id="5" name="“Which part might be difficult?”">
            <a:extLst>
              <a:ext uri="{FF2B5EF4-FFF2-40B4-BE49-F238E27FC236}">
                <a16:creationId xmlns:a16="http://schemas.microsoft.com/office/drawing/2014/main" id="{5C3B3C5D-2F9F-44B5-B7A3-AFE8DE7BF590}"/>
              </a:ext>
            </a:extLst>
          </p:cNvPr>
          <p:cNvSpPr>
            <a:spLocks noGrp="1"/>
          </p:cNvSpPr>
          <p:nvPr/>
        </p:nvSpPr>
        <p:spPr>
          <a:xfrm>
            <a:off x="609600" y="2266950"/>
            <a:ext cx="10763250" cy="809625"/>
          </a:xfrm>
          <a:prstGeom prst="rect">
            <a:avLst/>
          </a:prstGeom>
          <a:noFill/>
          <a:ln w="0">
            <a:noFill/>
            <a:prstDash val="solid"/>
          </a:ln>
        </p:spPr>
        <p:txBody>
          <a:bodyPr wrap="square" lIns="0" tIns="0" rIns="0" bIns="0">
            <a:noAutofit/>
          </a:bodyPr>
          <a:lstStyle>
            <a:defPPr>
              <a:defRPr sz="3450" b="1">
                <a:solidFill>
                  <a:srgbClr val="15006D"/>
                </a:solidFill>
                <a:latin typeface="Quicksand"/>
                <a:ea typeface="Quicksand"/>
                <a:cs typeface="Quicksand"/>
              </a:defRPr>
            </a:defPPr>
            <a:lvl1pPr>
              <a:defRPr sz="3450" b="1">
                <a:solidFill>
                  <a:srgbClr val="15006D"/>
                </a:solidFill>
                <a:latin typeface="Quicksand"/>
                <a:ea typeface="Quicksand"/>
                <a:cs typeface="Quicksand"/>
              </a:defRPr>
            </a:lvl1pPr>
            <a:lvl2pPr>
              <a:defRPr sz="3450" b="1">
                <a:solidFill>
                  <a:srgbClr val="15006D"/>
                </a:solidFill>
                <a:latin typeface="Quicksand"/>
                <a:ea typeface="Quicksand"/>
                <a:cs typeface="Quicksand"/>
              </a:defRPr>
            </a:lvl2pPr>
            <a:lvl3pPr>
              <a:defRPr sz="3450" b="1">
                <a:solidFill>
                  <a:srgbClr val="15006D"/>
                </a:solidFill>
                <a:latin typeface="Quicksand"/>
                <a:ea typeface="Quicksand"/>
                <a:cs typeface="Quicksand"/>
              </a:defRPr>
            </a:lvl3pPr>
            <a:lvl4pPr>
              <a:defRPr sz="3450" b="1">
                <a:solidFill>
                  <a:srgbClr val="15006D"/>
                </a:solidFill>
                <a:latin typeface="Quicksand"/>
                <a:ea typeface="Quicksand"/>
                <a:cs typeface="Quicksand"/>
              </a:defRPr>
            </a:lvl4pPr>
            <a:lvl5pPr>
              <a:defRPr sz="3450" b="1">
                <a:solidFill>
                  <a:srgbClr val="15006D"/>
                </a:solidFill>
                <a:latin typeface="Quicksand"/>
                <a:ea typeface="Quicksand"/>
                <a:cs typeface="Quicksand"/>
              </a:defRPr>
            </a:lvl5pPr>
            <a:lvl6pPr>
              <a:defRPr sz="3450" b="1">
                <a:solidFill>
                  <a:srgbClr val="15006D"/>
                </a:solidFill>
                <a:latin typeface="Quicksand"/>
                <a:ea typeface="Quicksand"/>
                <a:cs typeface="Quicksand"/>
              </a:defRPr>
            </a:lvl6pPr>
            <a:lvl7pPr>
              <a:defRPr sz="3450" b="1">
                <a:solidFill>
                  <a:srgbClr val="15006D"/>
                </a:solidFill>
                <a:latin typeface="Quicksand"/>
                <a:ea typeface="Quicksand"/>
                <a:cs typeface="Quicksand"/>
              </a:defRPr>
            </a:lvl7pPr>
            <a:lvl8pPr>
              <a:defRPr sz="3450" b="1">
                <a:solidFill>
                  <a:srgbClr val="15006D"/>
                </a:solidFill>
                <a:latin typeface="Quicksand"/>
                <a:ea typeface="Quicksand"/>
                <a:cs typeface="Quicksand"/>
              </a:defRPr>
            </a:lvl8pPr>
            <a:lvl9pPr>
              <a:defRPr sz="3450" b="1">
                <a:solidFill>
                  <a:srgbClr val="15006D"/>
                </a:solidFill>
                <a:latin typeface="Quicksand"/>
                <a:ea typeface="Quicksand"/>
                <a:cs typeface="Quicksand"/>
              </a:defRPr>
            </a:lvl9pPr>
          </a:lstStyle>
          <a:p>
            <a:pPr>
              <a:defRPr sz="3450" b="1">
                <a:solidFill>
                  <a:srgbClr val="15006D"/>
                </a:solidFill>
                <a:latin typeface="Quicksand"/>
                <a:ea typeface="Quicksand"/>
                <a:cs typeface="Quicksand"/>
              </a:defRPr>
            </a:pPr>
            <a:r>
              <a:rPr sz="3450" b="1">
                <a:solidFill>
                  <a:srgbClr val="15006D"/>
                </a:solidFill>
                <a:latin typeface="Quicksand"/>
                <a:ea typeface="Quicksand"/>
                <a:cs typeface="Quicksand"/>
              </a:rPr>
              <a:t>“Which part might be difficult?”</a:t>
            </a:r>
          </a:p>
        </p:txBody>
      </p:sp>
      <p:sp>
        <p:nvSpPr>
          <p:cNvPr id="6" name="“What would make that part easier?”">
            <a:extLst>
              <a:ext uri="{FF2B5EF4-FFF2-40B4-BE49-F238E27FC236}">
                <a16:creationId xmlns:a16="http://schemas.microsoft.com/office/drawing/2014/main" id="{2B8FA6B4-1F1D-4529-BFBA-71F21957BAD7}"/>
              </a:ext>
            </a:extLst>
          </p:cNvPr>
          <p:cNvSpPr>
            <a:spLocks noGrp="1"/>
          </p:cNvSpPr>
          <p:nvPr/>
        </p:nvSpPr>
        <p:spPr>
          <a:xfrm>
            <a:off x="609600" y="3571875"/>
            <a:ext cx="10763250" cy="952500"/>
          </a:xfrm>
          <a:prstGeom prst="rect">
            <a:avLst/>
          </a:prstGeom>
          <a:noFill/>
          <a:ln w="0">
            <a:noFill/>
            <a:prstDash val="solid"/>
          </a:ln>
        </p:spPr>
        <p:txBody>
          <a:bodyPr wrap="square" lIns="0" tIns="0" rIns="0" bIns="0">
            <a:noAutofit/>
          </a:bodyPr>
          <a:lstStyle>
            <a:defPPr>
              <a:defRPr sz="3225" b="1">
                <a:solidFill>
                  <a:srgbClr val="8E5AFF"/>
                </a:solidFill>
                <a:latin typeface="Quicksand"/>
                <a:ea typeface="Quicksand"/>
                <a:cs typeface="Quicksand"/>
              </a:defRPr>
            </a:defPPr>
            <a:lvl1pPr>
              <a:defRPr sz="3225" b="1">
                <a:solidFill>
                  <a:srgbClr val="8E5AFF"/>
                </a:solidFill>
                <a:latin typeface="Quicksand"/>
                <a:ea typeface="Quicksand"/>
                <a:cs typeface="Quicksand"/>
              </a:defRPr>
            </a:lvl1pPr>
            <a:lvl2pPr>
              <a:defRPr sz="3225" b="1">
                <a:solidFill>
                  <a:srgbClr val="8E5AFF"/>
                </a:solidFill>
                <a:latin typeface="Quicksand"/>
                <a:ea typeface="Quicksand"/>
                <a:cs typeface="Quicksand"/>
              </a:defRPr>
            </a:lvl2pPr>
            <a:lvl3pPr>
              <a:defRPr sz="3225" b="1">
                <a:solidFill>
                  <a:srgbClr val="8E5AFF"/>
                </a:solidFill>
                <a:latin typeface="Quicksand"/>
                <a:ea typeface="Quicksand"/>
                <a:cs typeface="Quicksand"/>
              </a:defRPr>
            </a:lvl3pPr>
            <a:lvl4pPr>
              <a:defRPr sz="3225" b="1">
                <a:solidFill>
                  <a:srgbClr val="8E5AFF"/>
                </a:solidFill>
                <a:latin typeface="Quicksand"/>
                <a:ea typeface="Quicksand"/>
                <a:cs typeface="Quicksand"/>
              </a:defRPr>
            </a:lvl4pPr>
            <a:lvl5pPr>
              <a:defRPr sz="3225" b="1">
                <a:solidFill>
                  <a:srgbClr val="8E5AFF"/>
                </a:solidFill>
                <a:latin typeface="Quicksand"/>
                <a:ea typeface="Quicksand"/>
                <a:cs typeface="Quicksand"/>
              </a:defRPr>
            </a:lvl5pPr>
            <a:lvl6pPr>
              <a:defRPr sz="3225" b="1">
                <a:solidFill>
                  <a:srgbClr val="8E5AFF"/>
                </a:solidFill>
                <a:latin typeface="Quicksand"/>
                <a:ea typeface="Quicksand"/>
                <a:cs typeface="Quicksand"/>
              </a:defRPr>
            </a:lvl6pPr>
            <a:lvl7pPr>
              <a:defRPr sz="3225" b="1">
                <a:solidFill>
                  <a:srgbClr val="8E5AFF"/>
                </a:solidFill>
                <a:latin typeface="Quicksand"/>
                <a:ea typeface="Quicksand"/>
                <a:cs typeface="Quicksand"/>
              </a:defRPr>
            </a:lvl7pPr>
            <a:lvl8pPr>
              <a:defRPr sz="3225" b="1">
                <a:solidFill>
                  <a:srgbClr val="8E5AFF"/>
                </a:solidFill>
                <a:latin typeface="Quicksand"/>
                <a:ea typeface="Quicksand"/>
                <a:cs typeface="Quicksand"/>
              </a:defRPr>
            </a:lvl8pPr>
            <a:lvl9pPr>
              <a:defRPr sz="3225" b="1">
                <a:solidFill>
                  <a:srgbClr val="8E5AFF"/>
                </a:solidFill>
                <a:latin typeface="Quicksand"/>
                <a:ea typeface="Quicksand"/>
                <a:cs typeface="Quicksand"/>
              </a:defRPr>
            </a:lvl9pPr>
          </a:lstStyle>
          <a:p>
            <a:pPr>
              <a:defRPr sz="3225" b="1">
                <a:solidFill>
                  <a:srgbClr val="8E5AFF"/>
                </a:solidFill>
                <a:latin typeface="Quicksand"/>
                <a:ea typeface="Quicksand"/>
                <a:cs typeface="Quicksand"/>
              </a:defRPr>
            </a:pPr>
            <a:r>
              <a:rPr sz="3225" b="1">
                <a:solidFill>
                  <a:srgbClr val="8E5AFF"/>
                </a:solidFill>
                <a:latin typeface="Quicksand"/>
                <a:ea typeface="Quicksand"/>
                <a:cs typeface="Quicksand"/>
              </a:rPr>
              <a:t>“What would make that part easier?”</a:t>
            </a:r>
          </a:p>
        </p:txBody>
      </p:sp>
      <p:sp>
        <p:nvSpPr>
          <p:cNvPr id="7" name="The following examples give you words and sup">
            <a:extLst>
              <a:ext uri="{FF2B5EF4-FFF2-40B4-BE49-F238E27FC236}">
                <a16:creationId xmlns:a16="http://schemas.microsoft.com/office/drawing/2014/main" id="{CDE51863-F181-4C69-B612-B092FD301FD7}"/>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The following examples give you words and supports to try.</a:t>
            </a:r>
          </a:p>
        </p:txBody>
      </p:sp>
    </p:spTree>
    <p:extLst>
      <p:ext uri="{BB962C8B-B14F-4D97-AF65-F5344CB8AC3E}">
        <p14:creationId xmlns:p14="http://schemas.microsoft.com/office/powerpoint/2010/main" val="474228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DC9A4B8-3352-4703-B3CE-1DE43D380A11}"/>
              </a:ext>
            </a:extLst>
          </p:cNvPr>
          <p:cNvPicPr>
            <a:picLocks noChangeAspect="1"/>
          </p:cNvPicPr>
          <p:nvPr/>
        </p:nvPicPr>
        <p:blipFill>
          <a:blip r:embed="rId3"/>
          <a:stretch/>
        </p:blipFill>
        <p:spPr>
          <a:xfrm>
            <a:off x="9713500" y="304800"/>
            <a:ext cx="1861374" cy="476250"/>
          </a:xfrm>
          <a:prstGeom prst="rect">
            <a:avLst/>
          </a:prstGeom>
        </p:spPr>
      </p:pic>
      <p:sp>
        <p:nvSpPr>
          <p:cNvPr id="2" name="“I’ve asked you three times!”">
            <a:extLst>
              <a:ext uri="{FF2B5EF4-FFF2-40B4-BE49-F238E27FC236}">
                <a16:creationId xmlns:a16="http://schemas.microsoft.com/office/drawing/2014/main" id="{47A1D0F4-09E1-4F86-9C04-743885CE1DB3}"/>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“I’ve asked you three times!”</a:t>
            </a:r>
          </a:p>
        </p:txBody>
      </p:sp>
      <p:sp>
        <p:nvSpPr>
          <p:cNvPr id="3" name="cim-brainhub.com">
            <a:extLst>
              <a:ext uri="{FF2B5EF4-FFF2-40B4-BE49-F238E27FC236}">
                <a16:creationId xmlns:a16="http://schemas.microsoft.com/office/drawing/2014/main" id="{9E8A7548-E750-405A-8476-A3DA8AACAE72}"/>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13">
            <a:extLst>
              <a:ext uri="{FF2B5EF4-FFF2-40B4-BE49-F238E27FC236}">
                <a16:creationId xmlns:a16="http://schemas.microsoft.com/office/drawing/2014/main" id="{0494F3B2-077E-41BD-87F0-5B4ACF5BC0C1}"/>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13</a:t>
            </a:r>
          </a:p>
        </p:txBody>
      </p:sp>
      <p:sp>
        <p:nvSpPr>
          <p:cNvPr id="5" name="First thought: “They aren’t listening.”">
            <a:extLst>
              <a:ext uri="{FF2B5EF4-FFF2-40B4-BE49-F238E27FC236}">
                <a16:creationId xmlns:a16="http://schemas.microsoft.com/office/drawing/2014/main" id="{82A860E7-D20D-433C-8686-38E8C9475F89}"/>
              </a:ext>
            </a:extLst>
          </p:cNvPr>
          <p:cNvSpPr>
            <a:spLocks noGrp="1"/>
          </p:cNvSpPr>
          <p:nvPr/>
        </p:nvSpPr>
        <p:spPr>
          <a:xfrm>
            <a:off x="609600" y="2076450"/>
            <a:ext cx="10763250" cy="428625"/>
          </a:xfrm>
          <a:prstGeom prst="rect">
            <a:avLst/>
          </a:prstGeom>
          <a:noFill/>
          <a:ln w="0">
            <a:noFill/>
            <a:prstDash val="solid"/>
          </a:ln>
        </p:spPr>
        <p:txBody>
          <a:bodyPr wrap="square" lIns="0" tIns="0" rIns="0" bIns="0">
            <a:noAutofit/>
          </a:bodyPr>
          <a:lstStyle>
            <a:defPPr>
              <a:defRPr sz="1875" b="0">
                <a:solidFill>
                  <a:srgbClr val="4A485E"/>
                </a:solidFill>
                <a:latin typeface="Nunito"/>
                <a:ea typeface="Nunito"/>
                <a:cs typeface="Nunito"/>
              </a:defRPr>
            </a:defPPr>
            <a:lvl1pPr>
              <a:defRPr sz="1875" b="0">
                <a:solidFill>
                  <a:srgbClr val="4A485E"/>
                </a:solidFill>
                <a:latin typeface="Nunito"/>
                <a:ea typeface="Nunito"/>
                <a:cs typeface="Nunito"/>
              </a:defRPr>
            </a:lvl1pPr>
            <a:lvl2pPr>
              <a:defRPr sz="1875" b="0">
                <a:solidFill>
                  <a:srgbClr val="4A485E"/>
                </a:solidFill>
                <a:latin typeface="Nunito"/>
                <a:ea typeface="Nunito"/>
                <a:cs typeface="Nunito"/>
              </a:defRPr>
            </a:lvl2pPr>
            <a:lvl3pPr>
              <a:defRPr sz="1875" b="0">
                <a:solidFill>
                  <a:srgbClr val="4A485E"/>
                </a:solidFill>
                <a:latin typeface="Nunito"/>
                <a:ea typeface="Nunito"/>
                <a:cs typeface="Nunito"/>
              </a:defRPr>
            </a:lvl3pPr>
            <a:lvl4pPr>
              <a:defRPr sz="1875" b="0">
                <a:solidFill>
                  <a:srgbClr val="4A485E"/>
                </a:solidFill>
                <a:latin typeface="Nunito"/>
                <a:ea typeface="Nunito"/>
                <a:cs typeface="Nunito"/>
              </a:defRPr>
            </a:lvl4pPr>
            <a:lvl5pPr>
              <a:defRPr sz="1875" b="0">
                <a:solidFill>
                  <a:srgbClr val="4A485E"/>
                </a:solidFill>
                <a:latin typeface="Nunito"/>
                <a:ea typeface="Nunito"/>
                <a:cs typeface="Nunito"/>
              </a:defRPr>
            </a:lvl5pPr>
            <a:lvl6pPr>
              <a:defRPr sz="1875" b="0">
                <a:solidFill>
                  <a:srgbClr val="4A485E"/>
                </a:solidFill>
                <a:latin typeface="Nunito"/>
                <a:ea typeface="Nunito"/>
                <a:cs typeface="Nunito"/>
              </a:defRPr>
            </a:lvl6pPr>
            <a:lvl7pPr>
              <a:defRPr sz="1875" b="0">
                <a:solidFill>
                  <a:srgbClr val="4A485E"/>
                </a:solidFill>
                <a:latin typeface="Nunito"/>
                <a:ea typeface="Nunito"/>
                <a:cs typeface="Nunito"/>
              </a:defRPr>
            </a:lvl7pPr>
            <a:lvl8pPr>
              <a:defRPr sz="1875" b="0">
                <a:solidFill>
                  <a:srgbClr val="4A485E"/>
                </a:solidFill>
                <a:latin typeface="Nunito"/>
                <a:ea typeface="Nunito"/>
                <a:cs typeface="Nunito"/>
              </a:defRPr>
            </a:lvl8pPr>
            <a:lvl9pPr>
              <a:defRPr sz="1875" b="0">
                <a:solidFill>
                  <a:srgbClr val="4A485E"/>
                </a:solidFill>
                <a:latin typeface="Nunito"/>
                <a:ea typeface="Nunito"/>
                <a:cs typeface="Nunito"/>
              </a:defRPr>
            </a:lvl9pPr>
          </a:lstStyle>
          <a:p>
            <a:pPr>
              <a:defRPr sz="1875" b="0">
                <a:solidFill>
                  <a:srgbClr val="4A485E"/>
                </a:solidFill>
                <a:latin typeface="Nunito"/>
                <a:ea typeface="Nunito"/>
                <a:cs typeface="Nunito"/>
              </a:defRPr>
            </a:pPr>
            <a:r>
              <a:rPr sz="1875" b="0">
                <a:solidFill>
                  <a:srgbClr val="4A485E"/>
                </a:solidFill>
                <a:latin typeface="Nunito"/>
                <a:ea typeface="Nunito"/>
                <a:cs typeface="Nunito"/>
              </a:rPr>
              <a:t>First thought: “They aren’t listening.”</a:t>
            </a:r>
          </a:p>
        </p:txBody>
      </p:sp>
      <p:sp>
        <p:nvSpPr>
          <p:cNvPr id="6" name="Possible difficulty: holding several instruct">
            <a:extLst>
              <a:ext uri="{FF2B5EF4-FFF2-40B4-BE49-F238E27FC236}">
                <a16:creationId xmlns:a16="http://schemas.microsoft.com/office/drawing/2014/main" id="{0B8C81B1-A598-49CF-B749-809FDF8A70B1}"/>
              </a:ext>
            </a:extLst>
          </p:cNvPr>
          <p:cNvSpPr>
            <a:spLocks noGrp="1"/>
          </p:cNvSpPr>
          <p:nvPr/>
        </p:nvSpPr>
        <p:spPr>
          <a:xfrm>
            <a:off x="609600" y="2543175"/>
            <a:ext cx="10763250" cy="457200"/>
          </a:xfrm>
          <a:prstGeom prst="rect">
            <a:avLst/>
          </a:prstGeom>
          <a:noFill/>
          <a:ln w="0">
            <a:noFill/>
            <a:prstDash val="solid"/>
          </a:ln>
        </p:spPr>
        <p:txBody>
          <a:bodyPr wrap="square" lIns="0" tIns="0" rIns="0" bIns="0">
            <a:noAutofit/>
          </a:bodyPr>
          <a:lstStyle>
            <a:defPPr>
              <a:defRPr sz="1875" b="1">
                <a:solidFill>
                  <a:srgbClr val="8E5AFF"/>
                </a:solidFill>
                <a:latin typeface="Nunito"/>
                <a:ea typeface="Nunito"/>
                <a:cs typeface="Nunito"/>
              </a:defRPr>
            </a:defPPr>
            <a:lvl1pPr>
              <a:defRPr sz="1875" b="1">
                <a:solidFill>
                  <a:srgbClr val="8E5AFF"/>
                </a:solidFill>
                <a:latin typeface="Nunito"/>
                <a:ea typeface="Nunito"/>
                <a:cs typeface="Nunito"/>
              </a:defRPr>
            </a:lvl1pPr>
            <a:lvl2pPr>
              <a:defRPr sz="1875" b="1">
                <a:solidFill>
                  <a:srgbClr val="8E5AFF"/>
                </a:solidFill>
                <a:latin typeface="Nunito"/>
                <a:ea typeface="Nunito"/>
                <a:cs typeface="Nunito"/>
              </a:defRPr>
            </a:lvl2pPr>
            <a:lvl3pPr>
              <a:defRPr sz="1875" b="1">
                <a:solidFill>
                  <a:srgbClr val="8E5AFF"/>
                </a:solidFill>
                <a:latin typeface="Nunito"/>
                <a:ea typeface="Nunito"/>
                <a:cs typeface="Nunito"/>
              </a:defRPr>
            </a:lvl3pPr>
            <a:lvl4pPr>
              <a:defRPr sz="1875" b="1">
                <a:solidFill>
                  <a:srgbClr val="8E5AFF"/>
                </a:solidFill>
                <a:latin typeface="Nunito"/>
                <a:ea typeface="Nunito"/>
                <a:cs typeface="Nunito"/>
              </a:defRPr>
            </a:lvl4pPr>
            <a:lvl5pPr>
              <a:defRPr sz="1875" b="1">
                <a:solidFill>
                  <a:srgbClr val="8E5AFF"/>
                </a:solidFill>
                <a:latin typeface="Nunito"/>
                <a:ea typeface="Nunito"/>
                <a:cs typeface="Nunito"/>
              </a:defRPr>
            </a:lvl5pPr>
            <a:lvl6pPr>
              <a:defRPr sz="1875" b="1">
                <a:solidFill>
                  <a:srgbClr val="8E5AFF"/>
                </a:solidFill>
                <a:latin typeface="Nunito"/>
                <a:ea typeface="Nunito"/>
                <a:cs typeface="Nunito"/>
              </a:defRPr>
            </a:lvl6pPr>
            <a:lvl7pPr>
              <a:defRPr sz="1875" b="1">
                <a:solidFill>
                  <a:srgbClr val="8E5AFF"/>
                </a:solidFill>
                <a:latin typeface="Nunito"/>
                <a:ea typeface="Nunito"/>
                <a:cs typeface="Nunito"/>
              </a:defRPr>
            </a:lvl7pPr>
            <a:lvl8pPr>
              <a:defRPr sz="1875" b="1">
                <a:solidFill>
                  <a:srgbClr val="8E5AFF"/>
                </a:solidFill>
                <a:latin typeface="Nunito"/>
                <a:ea typeface="Nunito"/>
                <a:cs typeface="Nunito"/>
              </a:defRPr>
            </a:lvl8pPr>
            <a:lvl9pPr>
              <a:defRPr sz="1875" b="1">
                <a:solidFill>
                  <a:srgbClr val="8E5AFF"/>
                </a:solidFill>
                <a:latin typeface="Nunito"/>
                <a:ea typeface="Nunito"/>
                <a:cs typeface="Nunito"/>
              </a:defRPr>
            </a:lvl9pPr>
          </a:lstStyle>
          <a:p>
            <a:pPr>
              <a:defRPr sz="1875" b="1">
                <a:solidFill>
                  <a:srgbClr val="8E5AFF"/>
                </a:solidFill>
                <a:latin typeface="Nunito"/>
                <a:ea typeface="Nunito"/>
                <a:cs typeface="Nunito"/>
              </a:defRPr>
            </a:pPr>
            <a:r>
              <a:rPr sz="1875" b="1">
                <a:solidFill>
                  <a:srgbClr val="8E5AFF"/>
                </a:solidFill>
                <a:latin typeface="Nunito"/>
                <a:ea typeface="Nunito"/>
                <a:cs typeface="Nunito"/>
              </a:rPr>
              <a:t>Possible difficulty: holding several instructions in mind.</a:t>
            </a:r>
          </a:p>
        </p:txBody>
      </p:sp>
      <p:sp>
        <p:nvSpPr>
          <p:cNvPr id="7" name="Words to try">
            <a:extLst>
              <a:ext uri="{FF2B5EF4-FFF2-40B4-BE49-F238E27FC236}">
                <a16:creationId xmlns:a16="http://schemas.microsoft.com/office/drawing/2014/main" id="{BDC1EF35-7949-4384-806D-DC2F0CA7C561}"/>
              </a:ext>
            </a:extLst>
          </p:cNvPr>
          <p:cNvSpPr>
            <a:spLocks noGrp="1"/>
          </p:cNvSpPr>
          <p:nvPr/>
        </p:nvSpPr>
        <p:spPr>
          <a:xfrm>
            <a:off x="609600" y="3286125"/>
            <a:ext cx="4667250" cy="361950"/>
          </a:xfrm>
          <a:prstGeom prst="rect">
            <a:avLst/>
          </a:prstGeom>
          <a:noFill/>
          <a:ln w="0">
            <a:noFill/>
            <a:prstDash val="solid"/>
          </a:ln>
        </p:spPr>
        <p:txBody>
          <a:bodyPr wrap="square" lIns="0" tIns="0" rIns="0" bIns="0">
            <a:noAutofit/>
          </a:bodyPr>
          <a:lstStyle>
            <a:defPPr>
              <a:defRPr sz="1950" b="1">
                <a:solidFill>
                  <a:srgbClr val="8E5AFF"/>
                </a:solidFill>
                <a:latin typeface="Quicksand"/>
                <a:ea typeface="Quicksand"/>
                <a:cs typeface="Quicksand"/>
              </a:defRPr>
            </a:defPPr>
            <a:lvl1pPr>
              <a:defRPr sz="1950" b="1">
                <a:solidFill>
                  <a:srgbClr val="8E5AFF"/>
                </a:solidFill>
                <a:latin typeface="Quicksand"/>
                <a:ea typeface="Quicksand"/>
                <a:cs typeface="Quicksand"/>
              </a:defRPr>
            </a:lvl1pPr>
            <a:lvl2pPr>
              <a:defRPr sz="1950" b="1">
                <a:solidFill>
                  <a:srgbClr val="8E5AFF"/>
                </a:solidFill>
                <a:latin typeface="Quicksand"/>
                <a:ea typeface="Quicksand"/>
                <a:cs typeface="Quicksand"/>
              </a:defRPr>
            </a:lvl2pPr>
            <a:lvl3pPr>
              <a:defRPr sz="1950" b="1">
                <a:solidFill>
                  <a:srgbClr val="8E5AFF"/>
                </a:solidFill>
                <a:latin typeface="Quicksand"/>
                <a:ea typeface="Quicksand"/>
                <a:cs typeface="Quicksand"/>
              </a:defRPr>
            </a:lvl3pPr>
            <a:lvl4pPr>
              <a:defRPr sz="1950" b="1">
                <a:solidFill>
                  <a:srgbClr val="8E5AFF"/>
                </a:solidFill>
                <a:latin typeface="Quicksand"/>
                <a:ea typeface="Quicksand"/>
                <a:cs typeface="Quicksand"/>
              </a:defRPr>
            </a:lvl4pPr>
            <a:lvl5pPr>
              <a:defRPr sz="1950" b="1">
                <a:solidFill>
                  <a:srgbClr val="8E5AFF"/>
                </a:solidFill>
                <a:latin typeface="Quicksand"/>
                <a:ea typeface="Quicksand"/>
                <a:cs typeface="Quicksand"/>
              </a:defRPr>
            </a:lvl5pPr>
            <a:lvl6pPr>
              <a:defRPr sz="1950" b="1">
                <a:solidFill>
                  <a:srgbClr val="8E5AFF"/>
                </a:solidFill>
                <a:latin typeface="Quicksand"/>
                <a:ea typeface="Quicksand"/>
                <a:cs typeface="Quicksand"/>
              </a:defRPr>
            </a:lvl6pPr>
            <a:lvl7pPr>
              <a:defRPr sz="1950" b="1">
                <a:solidFill>
                  <a:srgbClr val="8E5AFF"/>
                </a:solidFill>
                <a:latin typeface="Quicksand"/>
                <a:ea typeface="Quicksand"/>
                <a:cs typeface="Quicksand"/>
              </a:defRPr>
            </a:lvl7pPr>
            <a:lvl8pPr>
              <a:defRPr sz="1950" b="1">
                <a:solidFill>
                  <a:srgbClr val="8E5AFF"/>
                </a:solidFill>
                <a:latin typeface="Quicksand"/>
                <a:ea typeface="Quicksand"/>
                <a:cs typeface="Quicksand"/>
              </a:defRPr>
            </a:lvl8pPr>
            <a:lvl9pPr>
              <a:defRPr sz="1950" b="1">
                <a:solidFill>
                  <a:srgbClr val="8E5AFF"/>
                </a:solidFill>
                <a:latin typeface="Quicksand"/>
                <a:ea typeface="Quicksand"/>
                <a:cs typeface="Quicksand"/>
              </a:defRPr>
            </a:lvl9pPr>
          </a:lstStyle>
          <a:p>
            <a:pPr>
              <a:defRPr sz="1950" b="1">
                <a:solidFill>
                  <a:srgbClr val="8E5AFF"/>
                </a:solidFill>
                <a:latin typeface="Quicksand"/>
                <a:ea typeface="Quicksand"/>
                <a:cs typeface="Quicksand"/>
              </a:defRPr>
            </a:pPr>
            <a:r>
              <a:rPr sz="1950" b="1">
                <a:solidFill>
                  <a:srgbClr val="8E5AFF"/>
                </a:solidFill>
                <a:latin typeface="Quicksand"/>
                <a:ea typeface="Quicksand"/>
                <a:cs typeface="Quicksand"/>
              </a:rPr>
              <a:t>Words to try</a:t>
            </a:r>
          </a:p>
        </p:txBody>
      </p:sp>
      <p:sp>
        <p:nvSpPr>
          <p:cNvPr id="8" name="“Shoes first.”&#10;&#10;Then: “Now your bag.”">
            <a:extLst>
              <a:ext uri="{FF2B5EF4-FFF2-40B4-BE49-F238E27FC236}">
                <a16:creationId xmlns:a16="http://schemas.microsoft.com/office/drawing/2014/main" id="{9A1DC702-2421-4780-9D95-40E9E2D109B7}"/>
              </a:ext>
            </a:extLst>
          </p:cNvPr>
          <p:cNvSpPr>
            <a:spLocks noGrp="1"/>
          </p:cNvSpPr>
          <p:nvPr/>
        </p:nvSpPr>
        <p:spPr>
          <a:xfrm>
            <a:off x="609600" y="3762375"/>
            <a:ext cx="4762500" cy="1562100"/>
          </a:xfrm>
          <a:prstGeom prst="rect">
            <a:avLst/>
          </a:prstGeom>
          <a:noFill/>
          <a:ln w="0">
            <a:noFill/>
            <a:prstDash val="solid"/>
          </a:ln>
        </p:spPr>
        <p:txBody>
          <a:bodyPr wrap="square" lIns="0" tIns="0" rIns="0" bIns="0">
            <a:noAutofit/>
          </a:bodyPr>
          <a:lstStyle>
            <a:defPPr>
              <a:defRPr sz="2250" b="0">
                <a:solidFill>
                  <a:srgbClr val="15006D"/>
                </a:solidFill>
                <a:latin typeface="Nunito"/>
                <a:ea typeface="Nunito"/>
                <a:cs typeface="Nunito"/>
              </a:defRPr>
            </a:defPPr>
            <a:lvl1pPr>
              <a:defRPr sz="2250" b="0">
                <a:solidFill>
                  <a:srgbClr val="15006D"/>
                </a:solidFill>
                <a:latin typeface="Nunito"/>
                <a:ea typeface="Nunito"/>
                <a:cs typeface="Nunito"/>
              </a:defRPr>
            </a:lvl1pPr>
            <a:lvl2pPr>
              <a:defRPr sz="2250" b="0">
                <a:solidFill>
                  <a:srgbClr val="15006D"/>
                </a:solidFill>
                <a:latin typeface="Nunito"/>
                <a:ea typeface="Nunito"/>
                <a:cs typeface="Nunito"/>
              </a:defRPr>
            </a:lvl2pPr>
            <a:lvl3pPr>
              <a:defRPr sz="2250" b="0">
                <a:solidFill>
                  <a:srgbClr val="15006D"/>
                </a:solidFill>
                <a:latin typeface="Nunito"/>
                <a:ea typeface="Nunito"/>
                <a:cs typeface="Nunito"/>
              </a:defRPr>
            </a:lvl3pPr>
            <a:lvl4pPr>
              <a:defRPr sz="2250" b="0">
                <a:solidFill>
                  <a:srgbClr val="15006D"/>
                </a:solidFill>
                <a:latin typeface="Nunito"/>
                <a:ea typeface="Nunito"/>
                <a:cs typeface="Nunito"/>
              </a:defRPr>
            </a:lvl4pPr>
            <a:lvl5pPr>
              <a:defRPr sz="2250" b="0">
                <a:solidFill>
                  <a:srgbClr val="15006D"/>
                </a:solidFill>
                <a:latin typeface="Nunito"/>
                <a:ea typeface="Nunito"/>
                <a:cs typeface="Nunito"/>
              </a:defRPr>
            </a:lvl5pPr>
            <a:lvl6pPr>
              <a:defRPr sz="2250" b="0">
                <a:solidFill>
                  <a:srgbClr val="15006D"/>
                </a:solidFill>
                <a:latin typeface="Nunito"/>
                <a:ea typeface="Nunito"/>
                <a:cs typeface="Nunito"/>
              </a:defRPr>
            </a:lvl6pPr>
            <a:lvl7pPr>
              <a:defRPr sz="2250" b="0">
                <a:solidFill>
                  <a:srgbClr val="15006D"/>
                </a:solidFill>
                <a:latin typeface="Nunito"/>
                <a:ea typeface="Nunito"/>
                <a:cs typeface="Nunito"/>
              </a:defRPr>
            </a:lvl7pPr>
            <a:lvl8pPr>
              <a:defRPr sz="2250" b="0">
                <a:solidFill>
                  <a:srgbClr val="15006D"/>
                </a:solidFill>
                <a:latin typeface="Nunito"/>
                <a:ea typeface="Nunito"/>
                <a:cs typeface="Nunito"/>
              </a:defRPr>
            </a:lvl8pPr>
            <a:lvl9pPr>
              <a:defRPr sz="2250" b="0">
                <a:solidFill>
                  <a:srgbClr val="15006D"/>
                </a:solidFill>
                <a:latin typeface="Nunito"/>
                <a:ea typeface="Nunito"/>
                <a:cs typeface="Nunito"/>
              </a:defRPr>
            </a:lvl9pPr>
          </a:lstStyle>
          <a:p>
            <a:pPr>
              <a:defRPr sz="2250" b="0">
                <a:solidFill>
                  <a:srgbClr val="15006D"/>
                </a:solidFill>
                <a:latin typeface="Nunito"/>
                <a:ea typeface="Nunito"/>
                <a:cs typeface="Nunito"/>
              </a:defRPr>
            </a:pPr>
            <a:r>
              <a:rPr sz="2250" b="0">
                <a:solidFill>
                  <a:srgbClr val="15006D"/>
                </a:solidFill>
                <a:latin typeface="Nunito"/>
                <a:ea typeface="Nunito"/>
                <a:cs typeface="Nunito"/>
              </a:rPr>
              <a:t>“Shoes first.”</a:t>
            </a:r>
          </a:p>
          <a:p>
            <a:endParaRPr sz="2250" b="0">
              <a:solidFill>
                <a:srgbClr val="15006D"/>
              </a:solidFill>
              <a:latin typeface="Nunito"/>
              <a:ea typeface="Nunito"/>
              <a:cs typeface="Nunito"/>
            </a:endParaRPr>
          </a:p>
          <a:p>
            <a:pPr>
              <a:defRPr sz="2250" b="0">
                <a:solidFill>
                  <a:srgbClr val="15006D"/>
                </a:solidFill>
                <a:latin typeface="Nunito"/>
                <a:ea typeface="Nunito"/>
                <a:cs typeface="Nunito"/>
              </a:defRPr>
            </a:pPr>
            <a:r>
              <a:rPr sz="2250" b="0">
                <a:solidFill>
                  <a:srgbClr val="15006D"/>
                </a:solidFill>
                <a:latin typeface="Nunito"/>
                <a:ea typeface="Nunito"/>
                <a:cs typeface="Nunito"/>
              </a:rPr>
              <a:t>Then: “Now your bag.”</a:t>
            </a:r>
          </a:p>
        </p:txBody>
      </p:sp>
      <p:sp>
        <p:nvSpPr>
          <p:cNvPr id="9" name="Something to do">
            <a:extLst>
              <a:ext uri="{FF2B5EF4-FFF2-40B4-BE49-F238E27FC236}">
                <a16:creationId xmlns:a16="http://schemas.microsoft.com/office/drawing/2014/main" id="{7235DA44-E3F6-4C7D-99E5-735D971EFB5A}"/>
              </a:ext>
            </a:extLst>
          </p:cNvPr>
          <p:cNvSpPr>
            <a:spLocks noGrp="1"/>
          </p:cNvSpPr>
          <p:nvPr/>
        </p:nvSpPr>
        <p:spPr>
          <a:xfrm>
            <a:off x="6334125" y="3286125"/>
            <a:ext cx="5048250" cy="361950"/>
          </a:xfrm>
          <a:prstGeom prst="rect">
            <a:avLst/>
          </a:prstGeom>
          <a:noFill/>
          <a:ln w="0">
            <a:noFill/>
            <a:prstDash val="solid"/>
          </a:ln>
        </p:spPr>
        <p:txBody>
          <a:bodyPr wrap="square" lIns="0" tIns="0" rIns="0" bIns="0">
            <a:noAutofit/>
          </a:bodyPr>
          <a:lstStyle>
            <a:defPPr>
              <a:defRPr sz="1950" b="1">
                <a:solidFill>
                  <a:srgbClr val="8E5AFF"/>
                </a:solidFill>
                <a:latin typeface="Quicksand"/>
                <a:ea typeface="Quicksand"/>
                <a:cs typeface="Quicksand"/>
              </a:defRPr>
            </a:defPPr>
            <a:lvl1pPr>
              <a:defRPr sz="1950" b="1">
                <a:solidFill>
                  <a:srgbClr val="8E5AFF"/>
                </a:solidFill>
                <a:latin typeface="Quicksand"/>
                <a:ea typeface="Quicksand"/>
                <a:cs typeface="Quicksand"/>
              </a:defRPr>
            </a:lvl1pPr>
            <a:lvl2pPr>
              <a:defRPr sz="1950" b="1">
                <a:solidFill>
                  <a:srgbClr val="8E5AFF"/>
                </a:solidFill>
                <a:latin typeface="Quicksand"/>
                <a:ea typeface="Quicksand"/>
                <a:cs typeface="Quicksand"/>
              </a:defRPr>
            </a:lvl2pPr>
            <a:lvl3pPr>
              <a:defRPr sz="1950" b="1">
                <a:solidFill>
                  <a:srgbClr val="8E5AFF"/>
                </a:solidFill>
                <a:latin typeface="Quicksand"/>
                <a:ea typeface="Quicksand"/>
                <a:cs typeface="Quicksand"/>
              </a:defRPr>
            </a:lvl3pPr>
            <a:lvl4pPr>
              <a:defRPr sz="1950" b="1">
                <a:solidFill>
                  <a:srgbClr val="8E5AFF"/>
                </a:solidFill>
                <a:latin typeface="Quicksand"/>
                <a:ea typeface="Quicksand"/>
                <a:cs typeface="Quicksand"/>
              </a:defRPr>
            </a:lvl4pPr>
            <a:lvl5pPr>
              <a:defRPr sz="1950" b="1">
                <a:solidFill>
                  <a:srgbClr val="8E5AFF"/>
                </a:solidFill>
                <a:latin typeface="Quicksand"/>
                <a:ea typeface="Quicksand"/>
                <a:cs typeface="Quicksand"/>
              </a:defRPr>
            </a:lvl5pPr>
            <a:lvl6pPr>
              <a:defRPr sz="1950" b="1">
                <a:solidFill>
                  <a:srgbClr val="8E5AFF"/>
                </a:solidFill>
                <a:latin typeface="Quicksand"/>
                <a:ea typeface="Quicksand"/>
                <a:cs typeface="Quicksand"/>
              </a:defRPr>
            </a:lvl6pPr>
            <a:lvl7pPr>
              <a:defRPr sz="1950" b="1">
                <a:solidFill>
                  <a:srgbClr val="8E5AFF"/>
                </a:solidFill>
                <a:latin typeface="Quicksand"/>
                <a:ea typeface="Quicksand"/>
                <a:cs typeface="Quicksand"/>
              </a:defRPr>
            </a:lvl7pPr>
            <a:lvl8pPr>
              <a:defRPr sz="1950" b="1">
                <a:solidFill>
                  <a:srgbClr val="8E5AFF"/>
                </a:solidFill>
                <a:latin typeface="Quicksand"/>
                <a:ea typeface="Quicksand"/>
                <a:cs typeface="Quicksand"/>
              </a:defRPr>
            </a:lvl8pPr>
            <a:lvl9pPr>
              <a:defRPr sz="1950" b="1">
                <a:solidFill>
                  <a:srgbClr val="8E5AFF"/>
                </a:solidFill>
                <a:latin typeface="Quicksand"/>
                <a:ea typeface="Quicksand"/>
                <a:cs typeface="Quicksand"/>
              </a:defRPr>
            </a:lvl9pPr>
          </a:lstStyle>
          <a:p>
            <a:pPr>
              <a:defRPr sz="1950" b="1">
                <a:solidFill>
                  <a:srgbClr val="8E5AFF"/>
                </a:solidFill>
                <a:latin typeface="Quicksand"/>
                <a:ea typeface="Quicksand"/>
                <a:cs typeface="Quicksand"/>
              </a:defRPr>
            </a:pPr>
            <a:r>
              <a:rPr sz="1950" b="1">
                <a:solidFill>
                  <a:srgbClr val="8E5AFF"/>
                </a:solidFill>
                <a:latin typeface="Quicksand"/>
                <a:ea typeface="Quicksand"/>
                <a:cs typeface="Quicksand"/>
              </a:rPr>
              <a:t>Something to do</a:t>
            </a:r>
          </a:p>
        </p:txBody>
      </p:sp>
      <p:sp>
        <p:nvSpPr>
          <p:cNvPr id="10" name="Get their attention first.&#10;Give one short ste">
            <a:extLst>
              <a:ext uri="{FF2B5EF4-FFF2-40B4-BE49-F238E27FC236}">
                <a16:creationId xmlns:a16="http://schemas.microsoft.com/office/drawing/2014/main" id="{E6B88BF0-BBF8-4156-9B22-547491918B4B}"/>
              </a:ext>
            </a:extLst>
          </p:cNvPr>
          <p:cNvSpPr>
            <a:spLocks noGrp="1"/>
          </p:cNvSpPr>
          <p:nvPr/>
        </p:nvSpPr>
        <p:spPr>
          <a:xfrm>
            <a:off x="6334125" y="3762375"/>
            <a:ext cx="5048250" cy="15621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Get their attention first.</a:t>
            </a:r>
          </a:p>
          <a:p>
            <a:pPr>
              <a:defRPr sz="2100" b="0">
                <a:solidFill>
                  <a:srgbClr val="15006D"/>
                </a:solidFill>
                <a:latin typeface="Nunito"/>
                <a:ea typeface="Nunito"/>
                <a:cs typeface="Nunito"/>
              </a:defRPr>
            </a:pPr>
            <a:r>
              <a:rPr sz="2100" b="0">
                <a:solidFill>
                  <a:srgbClr val="15006D"/>
                </a:solidFill>
                <a:latin typeface="Nunito"/>
                <a:ea typeface="Nunito"/>
                <a:cs typeface="Nunito"/>
              </a:rPr>
              <a:t>Give one short step.</a:t>
            </a:r>
          </a:p>
          <a:p>
            <a:pPr>
              <a:defRPr sz="2100" b="0">
                <a:solidFill>
                  <a:srgbClr val="15006D"/>
                </a:solidFill>
                <a:latin typeface="Nunito"/>
                <a:ea typeface="Nunito"/>
                <a:cs typeface="Nunito"/>
              </a:defRPr>
            </a:pPr>
            <a:r>
              <a:rPr sz="2100" b="0">
                <a:solidFill>
                  <a:srgbClr val="15006D"/>
                </a:solidFill>
                <a:latin typeface="Nunito"/>
                <a:ea typeface="Nunito"/>
                <a:cs typeface="Nunito"/>
              </a:rPr>
              <a:t>Allow time to act before adding more.</a:t>
            </a:r>
          </a:p>
        </p:txBody>
      </p:sp>
      <p:sp>
        <p:nvSpPr>
          <p:cNvPr id="11" name="Look for: fewer repeated instructions and les">
            <a:extLst>
              <a:ext uri="{FF2B5EF4-FFF2-40B4-BE49-F238E27FC236}">
                <a16:creationId xmlns:a16="http://schemas.microsoft.com/office/drawing/2014/main" id="{E04E0DE7-AD30-48EE-86FD-58422A7EBD80}"/>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Look for: fewer repeated instructions and less rushing.</a:t>
            </a:r>
          </a:p>
        </p:txBody>
      </p:sp>
    </p:spTree>
    <p:extLst>
      <p:ext uri="{BB962C8B-B14F-4D97-AF65-F5344CB8AC3E}">
        <p14:creationId xmlns:p14="http://schemas.microsoft.com/office/powerpoint/2010/main" val="918299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7E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8A99FBF-0351-4BD9-9565-1CFCDD400147}"/>
              </a:ext>
            </a:extLst>
          </p:cNvPr>
          <p:cNvPicPr>
            <a:picLocks noChangeAspect="1"/>
          </p:cNvPicPr>
          <p:nvPr/>
        </p:nvPicPr>
        <p:blipFill>
          <a:blip r:embed="rId3"/>
          <a:stretch/>
        </p:blipFill>
        <p:spPr>
          <a:xfrm>
            <a:off x="9713500" y="304800"/>
            <a:ext cx="1861374" cy="476250"/>
          </a:xfrm>
          <a:prstGeom prst="rect">
            <a:avLst/>
          </a:prstGeom>
        </p:spPr>
      </p:pic>
      <p:sp>
        <p:nvSpPr>
          <p:cNvPr id="2" name="A morning checklist you can make tonight">
            <a:extLst>
              <a:ext uri="{FF2B5EF4-FFF2-40B4-BE49-F238E27FC236}">
                <a16:creationId xmlns:a16="http://schemas.microsoft.com/office/drawing/2014/main" id="{5B5BBF66-33D7-48B2-A4B5-5D89ED7C53C8}"/>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A morning checklist you can make tonight</a:t>
            </a:r>
          </a:p>
        </p:txBody>
      </p:sp>
      <p:sp>
        <p:nvSpPr>
          <p:cNvPr id="3" name="cim-brainhub.com">
            <a:extLst>
              <a:ext uri="{FF2B5EF4-FFF2-40B4-BE49-F238E27FC236}">
                <a16:creationId xmlns:a16="http://schemas.microsoft.com/office/drawing/2014/main" id="{1CE311CE-0C36-4F11-8618-8F3C0BF54202}"/>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14">
            <a:extLst>
              <a:ext uri="{FF2B5EF4-FFF2-40B4-BE49-F238E27FC236}">
                <a16:creationId xmlns:a16="http://schemas.microsoft.com/office/drawing/2014/main" id="{00B9692C-5B08-49E2-956A-89D6A2F5C134}"/>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14</a:t>
            </a:r>
          </a:p>
        </p:txBody>
      </p:sp>
      <p:sp>
        <p:nvSpPr>
          <p:cNvPr id="5" name="By the door">
            <a:extLst>
              <a:ext uri="{FF2B5EF4-FFF2-40B4-BE49-F238E27FC236}">
                <a16:creationId xmlns:a16="http://schemas.microsoft.com/office/drawing/2014/main" id="{9982AC93-6B92-4A67-8682-977DBA1A36F9}"/>
              </a:ext>
            </a:extLst>
          </p:cNvPr>
          <p:cNvSpPr>
            <a:spLocks noGrp="1"/>
          </p:cNvSpPr>
          <p:nvPr/>
        </p:nvSpPr>
        <p:spPr>
          <a:xfrm>
            <a:off x="609600" y="2333625"/>
            <a:ext cx="476250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By the door</a:t>
            </a:r>
          </a:p>
        </p:txBody>
      </p:sp>
      <p:sp>
        <p:nvSpPr>
          <p:cNvPr id="6" name="Shoes on&#10;Bag&#10;Water bottle&#10;Coat">
            <a:extLst>
              <a:ext uri="{FF2B5EF4-FFF2-40B4-BE49-F238E27FC236}">
                <a16:creationId xmlns:a16="http://schemas.microsoft.com/office/drawing/2014/main" id="{8CE39B69-66FC-41B2-8C32-BC26275F077D}"/>
              </a:ext>
            </a:extLst>
          </p:cNvPr>
          <p:cNvSpPr>
            <a:spLocks noGrp="1"/>
          </p:cNvSpPr>
          <p:nvPr/>
        </p:nvSpPr>
        <p:spPr>
          <a:xfrm>
            <a:off x="609600" y="2971800"/>
            <a:ext cx="476250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Shoes on</a:t>
            </a:r>
          </a:p>
          <a:p>
            <a:pPr>
              <a:defRPr sz="2325" b="0">
                <a:solidFill>
                  <a:srgbClr val="15006D"/>
                </a:solidFill>
                <a:latin typeface="Nunito"/>
                <a:ea typeface="Nunito"/>
                <a:cs typeface="Nunito"/>
              </a:defRPr>
            </a:pPr>
            <a:r>
              <a:rPr sz="2325" b="0">
                <a:solidFill>
                  <a:srgbClr val="15006D"/>
                </a:solidFill>
                <a:latin typeface="Nunito"/>
                <a:ea typeface="Nunito"/>
                <a:cs typeface="Nunito"/>
              </a:rPr>
              <a:t>Bag</a:t>
            </a:r>
          </a:p>
          <a:p>
            <a:pPr>
              <a:defRPr sz="2325" b="0">
                <a:solidFill>
                  <a:srgbClr val="15006D"/>
                </a:solidFill>
                <a:latin typeface="Nunito"/>
                <a:ea typeface="Nunito"/>
                <a:cs typeface="Nunito"/>
              </a:defRPr>
            </a:pPr>
            <a:r>
              <a:rPr sz="2325" b="0">
                <a:solidFill>
                  <a:srgbClr val="15006D"/>
                </a:solidFill>
                <a:latin typeface="Nunito"/>
                <a:ea typeface="Nunito"/>
                <a:cs typeface="Nunito"/>
              </a:rPr>
              <a:t>Water bottle</a:t>
            </a:r>
          </a:p>
          <a:p>
            <a:pPr>
              <a:defRPr sz="2325" b="0">
                <a:solidFill>
                  <a:srgbClr val="15006D"/>
                </a:solidFill>
                <a:latin typeface="Nunito"/>
                <a:ea typeface="Nunito"/>
                <a:cs typeface="Nunito"/>
              </a:defRPr>
            </a:pPr>
            <a:r>
              <a:rPr sz="2325" b="0">
                <a:solidFill>
                  <a:srgbClr val="15006D"/>
                </a:solidFill>
                <a:latin typeface="Nunito"/>
                <a:ea typeface="Nunito"/>
                <a:cs typeface="Nunito"/>
              </a:rPr>
              <a:t>Coat</a:t>
            </a:r>
          </a:p>
        </p:txBody>
      </p:sp>
      <p:sp>
        <p:nvSpPr>
          <p:cNvPr id="7" name="Build it together">
            <a:extLst>
              <a:ext uri="{FF2B5EF4-FFF2-40B4-BE49-F238E27FC236}">
                <a16:creationId xmlns:a16="http://schemas.microsoft.com/office/drawing/2014/main" id="{2B88EE14-4495-4E72-B36C-D0A5B024BFB2}"/>
              </a:ext>
            </a:extLst>
          </p:cNvPr>
          <p:cNvSpPr>
            <a:spLocks noGrp="1"/>
          </p:cNvSpPr>
          <p:nvPr/>
        </p:nvSpPr>
        <p:spPr>
          <a:xfrm>
            <a:off x="6334125" y="2333625"/>
            <a:ext cx="504825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Build it together</a:t>
            </a:r>
          </a:p>
        </p:txBody>
      </p:sp>
      <p:sp>
        <p:nvSpPr>
          <p:cNvPr id="8" name="Use words or photos.&#10;Keep it where they need ">
            <a:extLst>
              <a:ext uri="{FF2B5EF4-FFF2-40B4-BE49-F238E27FC236}">
                <a16:creationId xmlns:a16="http://schemas.microsoft.com/office/drawing/2014/main" id="{4D85755F-BCCB-436A-B993-3EE78A0475A4}"/>
              </a:ext>
            </a:extLst>
          </p:cNvPr>
          <p:cNvSpPr>
            <a:spLocks noGrp="1"/>
          </p:cNvSpPr>
          <p:nvPr/>
        </p:nvSpPr>
        <p:spPr>
          <a:xfrm>
            <a:off x="6334125" y="2971800"/>
            <a:ext cx="504825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Use words or photos.</a:t>
            </a:r>
          </a:p>
          <a:p>
            <a:pPr>
              <a:defRPr sz="2325" b="0">
                <a:solidFill>
                  <a:srgbClr val="15006D"/>
                </a:solidFill>
                <a:latin typeface="Nunito"/>
                <a:ea typeface="Nunito"/>
                <a:cs typeface="Nunito"/>
              </a:defRPr>
            </a:pPr>
            <a:r>
              <a:rPr sz="2325" b="0">
                <a:solidFill>
                  <a:srgbClr val="15006D"/>
                </a:solidFill>
                <a:latin typeface="Nunito"/>
                <a:ea typeface="Nunito"/>
                <a:cs typeface="Nunito"/>
              </a:rPr>
              <a:t>Keep it where they need it.</a:t>
            </a:r>
          </a:p>
          <a:p>
            <a:pPr>
              <a:defRPr sz="2325" b="0">
                <a:solidFill>
                  <a:srgbClr val="15006D"/>
                </a:solidFill>
                <a:latin typeface="Nunito"/>
                <a:ea typeface="Nunito"/>
                <a:cs typeface="Nunito"/>
              </a:defRPr>
            </a:pPr>
            <a:r>
              <a:rPr sz="2325" b="0">
                <a:solidFill>
                  <a:srgbClr val="15006D"/>
                </a:solidFill>
                <a:latin typeface="Nunito"/>
                <a:ea typeface="Nunito"/>
                <a:cs typeface="Nunito"/>
              </a:rPr>
              <a:t>Practise checking it together.</a:t>
            </a:r>
          </a:p>
          <a:p>
            <a:pPr>
              <a:defRPr sz="2325" b="0">
                <a:solidFill>
                  <a:srgbClr val="15006D"/>
                </a:solidFill>
                <a:latin typeface="Nunito"/>
                <a:ea typeface="Nunito"/>
                <a:cs typeface="Nunito"/>
              </a:defRPr>
            </a:pPr>
            <a:r>
              <a:rPr sz="2325" b="0">
                <a:solidFill>
                  <a:srgbClr val="15006D"/>
                </a:solidFill>
                <a:latin typeface="Nunito"/>
                <a:ea typeface="Nunito"/>
                <a:cs typeface="Nunito"/>
              </a:rPr>
              <a:t>Ask: “What does your list say?”</a:t>
            </a:r>
          </a:p>
        </p:txBody>
      </p:sp>
      <p:sp>
        <p:nvSpPr>
          <p:cNvPr id="9" name="Try it for a week. Change any step that keeps">
            <a:extLst>
              <a:ext uri="{FF2B5EF4-FFF2-40B4-BE49-F238E27FC236}">
                <a16:creationId xmlns:a16="http://schemas.microsoft.com/office/drawing/2014/main" id="{49FA131D-BFE2-42EC-B6A1-68E8877E48A3}"/>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Try it for a week. Change any step that keeps causing confusion.</a:t>
            </a:r>
          </a:p>
        </p:txBody>
      </p:sp>
    </p:spTree>
    <p:extLst>
      <p:ext uri="{BB962C8B-B14F-4D97-AF65-F5344CB8AC3E}">
        <p14:creationId xmlns:p14="http://schemas.microsoft.com/office/powerpoint/2010/main" val="1355013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F0CE08E-1FF6-4512-B44D-56F5C4EC6F9F}"/>
              </a:ext>
            </a:extLst>
          </p:cNvPr>
          <p:cNvPicPr>
            <a:picLocks noChangeAspect="1"/>
          </p:cNvPicPr>
          <p:nvPr/>
        </p:nvPicPr>
        <p:blipFill>
          <a:blip r:embed="rId3"/>
          <a:stretch/>
        </p:blipFill>
        <p:spPr>
          <a:xfrm>
            <a:off x="9713500" y="304800"/>
            <a:ext cx="1861374" cy="476250"/>
          </a:xfrm>
          <a:prstGeom prst="rect">
            <a:avLst/>
          </a:prstGeom>
        </p:spPr>
      </p:pic>
      <p:sp>
        <p:nvSpPr>
          <p:cNvPr id="2" name="Homework stays untouched">
            <a:extLst>
              <a:ext uri="{FF2B5EF4-FFF2-40B4-BE49-F238E27FC236}">
                <a16:creationId xmlns:a16="http://schemas.microsoft.com/office/drawing/2014/main" id="{210DA6E4-AA30-4C84-862F-B4211A823FA3}"/>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Homework stays untouched</a:t>
            </a:r>
          </a:p>
        </p:txBody>
      </p:sp>
      <p:sp>
        <p:nvSpPr>
          <p:cNvPr id="3" name="cim-brainhub.com">
            <a:extLst>
              <a:ext uri="{FF2B5EF4-FFF2-40B4-BE49-F238E27FC236}">
                <a16:creationId xmlns:a16="http://schemas.microsoft.com/office/drawing/2014/main" id="{DE1B3FF4-A860-45FD-AF1A-06C1691C5CB4}"/>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15">
            <a:extLst>
              <a:ext uri="{FF2B5EF4-FFF2-40B4-BE49-F238E27FC236}">
                <a16:creationId xmlns:a16="http://schemas.microsoft.com/office/drawing/2014/main" id="{4BFC6170-B3B9-4F08-BC48-31CC20E59237}"/>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15</a:t>
            </a:r>
          </a:p>
        </p:txBody>
      </p:sp>
      <p:sp>
        <p:nvSpPr>
          <p:cNvPr id="5" name="First thought: “They’re being lazy.”">
            <a:extLst>
              <a:ext uri="{FF2B5EF4-FFF2-40B4-BE49-F238E27FC236}">
                <a16:creationId xmlns:a16="http://schemas.microsoft.com/office/drawing/2014/main" id="{16E92E11-03AD-43A5-9923-753565327A3F}"/>
              </a:ext>
            </a:extLst>
          </p:cNvPr>
          <p:cNvSpPr>
            <a:spLocks noGrp="1"/>
          </p:cNvSpPr>
          <p:nvPr/>
        </p:nvSpPr>
        <p:spPr>
          <a:xfrm>
            <a:off x="609600" y="2076450"/>
            <a:ext cx="10763250" cy="428625"/>
          </a:xfrm>
          <a:prstGeom prst="rect">
            <a:avLst/>
          </a:prstGeom>
          <a:noFill/>
          <a:ln w="0">
            <a:noFill/>
            <a:prstDash val="solid"/>
          </a:ln>
        </p:spPr>
        <p:txBody>
          <a:bodyPr wrap="square" lIns="0" tIns="0" rIns="0" bIns="0">
            <a:noAutofit/>
          </a:bodyPr>
          <a:lstStyle>
            <a:defPPr>
              <a:defRPr sz="1875" b="0">
                <a:solidFill>
                  <a:srgbClr val="4A485E"/>
                </a:solidFill>
                <a:latin typeface="Nunito"/>
                <a:ea typeface="Nunito"/>
                <a:cs typeface="Nunito"/>
              </a:defRPr>
            </a:defPPr>
            <a:lvl1pPr>
              <a:defRPr sz="1875" b="0">
                <a:solidFill>
                  <a:srgbClr val="4A485E"/>
                </a:solidFill>
                <a:latin typeface="Nunito"/>
                <a:ea typeface="Nunito"/>
                <a:cs typeface="Nunito"/>
              </a:defRPr>
            </a:lvl1pPr>
            <a:lvl2pPr>
              <a:defRPr sz="1875" b="0">
                <a:solidFill>
                  <a:srgbClr val="4A485E"/>
                </a:solidFill>
                <a:latin typeface="Nunito"/>
                <a:ea typeface="Nunito"/>
                <a:cs typeface="Nunito"/>
              </a:defRPr>
            </a:lvl2pPr>
            <a:lvl3pPr>
              <a:defRPr sz="1875" b="0">
                <a:solidFill>
                  <a:srgbClr val="4A485E"/>
                </a:solidFill>
                <a:latin typeface="Nunito"/>
                <a:ea typeface="Nunito"/>
                <a:cs typeface="Nunito"/>
              </a:defRPr>
            </a:lvl3pPr>
            <a:lvl4pPr>
              <a:defRPr sz="1875" b="0">
                <a:solidFill>
                  <a:srgbClr val="4A485E"/>
                </a:solidFill>
                <a:latin typeface="Nunito"/>
                <a:ea typeface="Nunito"/>
                <a:cs typeface="Nunito"/>
              </a:defRPr>
            </a:lvl4pPr>
            <a:lvl5pPr>
              <a:defRPr sz="1875" b="0">
                <a:solidFill>
                  <a:srgbClr val="4A485E"/>
                </a:solidFill>
                <a:latin typeface="Nunito"/>
                <a:ea typeface="Nunito"/>
                <a:cs typeface="Nunito"/>
              </a:defRPr>
            </a:lvl5pPr>
            <a:lvl6pPr>
              <a:defRPr sz="1875" b="0">
                <a:solidFill>
                  <a:srgbClr val="4A485E"/>
                </a:solidFill>
                <a:latin typeface="Nunito"/>
                <a:ea typeface="Nunito"/>
                <a:cs typeface="Nunito"/>
              </a:defRPr>
            </a:lvl6pPr>
            <a:lvl7pPr>
              <a:defRPr sz="1875" b="0">
                <a:solidFill>
                  <a:srgbClr val="4A485E"/>
                </a:solidFill>
                <a:latin typeface="Nunito"/>
                <a:ea typeface="Nunito"/>
                <a:cs typeface="Nunito"/>
              </a:defRPr>
            </a:lvl7pPr>
            <a:lvl8pPr>
              <a:defRPr sz="1875" b="0">
                <a:solidFill>
                  <a:srgbClr val="4A485E"/>
                </a:solidFill>
                <a:latin typeface="Nunito"/>
                <a:ea typeface="Nunito"/>
                <a:cs typeface="Nunito"/>
              </a:defRPr>
            </a:lvl8pPr>
            <a:lvl9pPr>
              <a:defRPr sz="1875" b="0">
                <a:solidFill>
                  <a:srgbClr val="4A485E"/>
                </a:solidFill>
                <a:latin typeface="Nunito"/>
                <a:ea typeface="Nunito"/>
                <a:cs typeface="Nunito"/>
              </a:defRPr>
            </a:lvl9pPr>
          </a:lstStyle>
          <a:p>
            <a:pPr>
              <a:defRPr sz="1875" b="0">
                <a:solidFill>
                  <a:srgbClr val="4A485E"/>
                </a:solidFill>
                <a:latin typeface="Nunito"/>
                <a:ea typeface="Nunito"/>
                <a:cs typeface="Nunito"/>
              </a:defRPr>
            </a:pPr>
            <a:r>
              <a:rPr sz="1875" b="0">
                <a:solidFill>
                  <a:srgbClr val="4A485E"/>
                </a:solidFill>
                <a:latin typeface="Nunito"/>
                <a:ea typeface="Nunito"/>
                <a:cs typeface="Nunito"/>
              </a:rPr>
              <a:t>First thought: “They’re being lazy.”</a:t>
            </a:r>
          </a:p>
        </p:txBody>
      </p:sp>
      <p:sp>
        <p:nvSpPr>
          <p:cNvPr id="6" name="Possible difficulty: knowing where or how to ">
            <a:extLst>
              <a:ext uri="{FF2B5EF4-FFF2-40B4-BE49-F238E27FC236}">
                <a16:creationId xmlns:a16="http://schemas.microsoft.com/office/drawing/2014/main" id="{9F7FD63B-4C54-44F0-87EC-8019A6C00856}"/>
              </a:ext>
            </a:extLst>
          </p:cNvPr>
          <p:cNvSpPr>
            <a:spLocks noGrp="1"/>
          </p:cNvSpPr>
          <p:nvPr/>
        </p:nvSpPr>
        <p:spPr>
          <a:xfrm>
            <a:off x="609600" y="2543175"/>
            <a:ext cx="10763250" cy="457200"/>
          </a:xfrm>
          <a:prstGeom prst="rect">
            <a:avLst/>
          </a:prstGeom>
          <a:noFill/>
          <a:ln w="0">
            <a:noFill/>
            <a:prstDash val="solid"/>
          </a:ln>
        </p:spPr>
        <p:txBody>
          <a:bodyPr wrap="square" lIns="0" tIns="0" rIns="0" bIns="0">
            <a:noAutofit/>
          </a:bodyPr>
          <a:lstStyle>
            <a:defPPr>
              <a:defRPr sz="1875" b="1">
                <a:solidFill>
                  <a:srgbClr val="8E5AFF"/>
                </a:solidFill>
                <a:latin typeface="Nunito"/>
                <a:ea typeface="Nunito"/>
                <a:cs typeface="Nunito"/>
              </a:defRPr>
            </a:defPPr>
            <a:lvl1pPr>
              <a:defRPr sz="1875" b="1">
                <a:solidFill>
                  <a:srgbClr val="8E5AFF"/>
                </a:solidFill>
                <a:latin typeface="Nunito"/>
                <a:ea typeface="Nunito"/>
                <a:cs typeface="Nunito"/>
              </a:defRPr>
            </a:lvl1pPr>
            <a:lvl2pPr>
              <a:defRPr sz="1875" b="1">
                <a:solidFill>
                  <a:srgbClr val="8E5AFF"/>
                </a:solidFill>
                <a:latin typeface="Nunito"/>
                <a:ea typeface="Nunito"/>
                <a:cs typeface="Nunito"/>
              </a:defRPr>
            </a:lvl2pPr>
            <a:lvl3pPr>
              <a:defRPr sz="1875" b="1">
                <a:solidFill>
                  <a:srgbClr val="8E5AFF"/>
                </a:solidFill>
                <a:latin typeface="Nunito"/>
                <a:ea typeface="Nunito"/>
                <a:cs typeface="Nunito"/>
              </a:defRPr>
            </a:lvl3pPr>
            <a:lvl4pPr>
              <a:defRPr sz="1875" b="1">
                <a:solidFill>
                  <a:srgbClr val="8E5AFF"/>
                </a:solidFill>
                <a:latin typeface="Nunito"/>
                <a:ea typeface="Nunito"/>
                <a:cs typeface="Nunito"/>
              </a:defRPr>
            </a:lvl4pPr>
            <a:lvl5pPr>
              <a:defRPr sz="1875" b="1">
                <a:solidFill>
                  <a:srgbClr val="8E5AFF"/>
                </a:solidFill>
                <a:latin typeface="Nunito"/>
                <a:ea typeface="Nunito"/>
                <a:cs typeface="Nunito"/>
              </a:defRPr>
            </a:lvl5pPr>
            <a:lvl6pPr>
              <a:defRPr sz="1875" b="1">
                <a:solidFill>
                  <a:srgbClr val="8E5AFF"/>
                </a:solidFill>
                <a:latin typeface="Nunito"/>
                <a:ea typeface="Nunito"/>
                <a:cs typeface="Nunito"/>
              </a:defRPr>
            </a:lvl6pPr>
            <a:lvl7pPr>
              <a:defRPr sz="1875" b="1">
                <a:solidFill>
                  <a:srgbClr val="8E5AFF"/>
                </a:solidFill>
                <a:latin typeface="Nunito"/>
                <a:ea typeface="Nunito"/>
                <a:cs typeface="Nunito"/>
              </a:defRPr>
            </a:lvl7pPr>
            <a:lvl8pPr>
              <a:defRPr sz="1875" b="1">
                <a:solidFill>
                  <a:srgbClr val="8E5AFF"/>
                </a:solidFill>
                <a:latin typeface="Nunito"/>
                <a:ea typeface="Nunito"/>
                <a:cs typeface="Nunito"/>
              </a:defRPr>
            </a:lvl8pPr>
            <a:lvl9pPr>
              <a:defRPr sz="1875" b="1">
                <a:solidFill>
                  <a:srgbClr val="8E5AFF"/>
                </a:solidFill>
                <a:latin typeface="Nunito"/>
                <a:ea typeface="Nunito"/>
                <a:cs typeface="Nunito"/>
              </a:defRPr>
            </a:lvl9pPr>
          </a:lstStyle>
          <a:p>
            <a:pPr>
              <a:defRPr sz="1875" b="1">
                <a:solidFill>
                  <a:srgbClr val="8E5AFF"/>
                </a:solidFill>
                <a:latin typeface="Nunito"/>
                <a:ea typeface="Nunito"/>
                <a:cs typeface="Nunito"/>
              </a:defRPr>
            </a:pPr>
            <a:r>
              <a:rPr sz="1875" b="1">
                <a:solidFill>
                  <a:srgbClr val="8E5AFF"/>
                </a:solidFill>
                <a:latin typeface="Nunito"/>
                <a:ea typeface="Nunito"/>
                <a:cs typeface="Nunito"/>
              </a:rPr>
              <a:t>Possible difficulty: knowing where or how to start.</a:t>
            </a:r>
          </a:p>
        </p:txBody>
      </p:sp>
      <p:sp>
        <p:nvSpPr>
          <p:cNvPr id="7" name="Words to try">
            <a:extLst>
              <a:ext uri="{FF2B5EF4-FFF2-40B4-BE49-F238E27FC236}">
                <a16:creationId xmlns:a16="http://schemas.microsoft.com/office/drawing/2014/main" id="{F18E9E89-FC89-4F39-AF79-79CB61FC4BA7}"/>
              </a:ext>
            </a:extLst>
          </p:cNvPr>
          <p:cNvSpPr>
            <a:spLocks noGrp="1"/>
          </p:cNvSpPr>
          <p:nvPr/>
        </p:nvSpPr>
        <p:spPr>
          <a:xfrm>
            <a:off x="609600" y="3286125"/>
            <a:ext cx="4667250" cy="361950"/>
          </a:xfrm>
          <a:prstGeom prst="rect">
            <a:avLst/>
          </a:prstGeom>
          <a:noFill/>
          <a:ln w="0">
            <a:noFill/>
            <a:prstDash val="solid"/>
          </a:ln>
        </p:spPr>
        <p:txBody>
          <a:bodyPr wrap="square" lIns="0" tIns="0" rIns="0" bIns="0">
            <a:noAutofit/>
          </a:bodyPr>
          <a:lstStyle>
            <a:defPPr>
              <a:defRPr sz="1950" b="1">
                <a:solidFill>
                  <a:srgbClr val="8E5AFF"/>
                </a:solidFill>
                <a:latin typeface="Quicksand"/>
                <a:ea typeface="Quicksand"/>
                <a:cs typeface="Quicksand"/>
              </a:defRPr>
            </a:defPPr>
            <a:lvl1pPr>
              <a:defRPr sz="1950" b="1">
                <a:solidFill>
                  <a:srgbClr val="8E5AFF"/>
                </a:solidFill>
                <a:latin typeface="Quicksand"/>
                <a:ea typeface="Quicksand"/>
                <a:cs typeface="Quicksand"/>
              </a:defRPr>
            </a:lvl1pPr>
            <a:lvl2pPr>
              <a:defRPr sz="1950" b="1">
                <a:solidFill>
                  <a:srgbClr val="8E5AFF"/>
                </a:solidFill>
                <a:latin typeface="Quicksand"/>
                <a:ea typeface="Quicksand"/>
                <a:cs typeface="Quicksand"/>
              </a:defRPr>
            </a:lvl2pPr>
            <a:lvl3pPr>
              <a:defRPr sz="1950" b="1">
                <a:solidFill>
                  <a:srgbClr val="8E5AFF"/>
                </a:solidFill>
                <a:latin typeface="Quicksand"/>
                <a:ea typeface="Quicksand"/>
                <a:cs typeface="Quicksand"/>
              </a:defRPr>
            </a:lvl3pPr>
            <a:lvl4pPr>
              <a:defRPr sz="1950" b="1">
                <a:solidFill>
                  <a:srgbClr val="8E5AFF"/>
                </a:solidFill>
                <a:latin typeface="Quicksand"/>
                <a:ea typeface="Quicksand"/>
                <a:cs typeface="Quicksand"/>
              </a:defRPr>
            </a:lvl4pPr>
            <a:lvl5pPr>
              <a:defRPr sz="1950" b="1">
                <a:solidFill>
                  <a:srgbClr val="8E5AFF"/>
                </a:solidFill>
                <a:latin typeface="Quicksand"/>
                <a:ea typeface="Quicksand"/>
                <a:cs typeface="Quicksand"/>
              </a:defRPr>
            </a:lvl5pPr>
            <a:lvl6pPr>
              <a:defRPr sz="1950" b="1">
                <a:solidFill>
                  <a:srgbClr val="8E5AFF"/>
                </a:solidFill>
                <a:latin typeface="Quicksand"/>
                <a:ea typeface="Quicksand"/>
                <a:cs typeface="Quicksand"/>
              </a:defRPr>
            </a:lvl6pPr>
            <a:lvl7pPr>
              <a:defRPr sz="1950" b="1">
                <a:solidFill>
                  <a:srgbClr val="8E5AFF"/>
                </a:solidFill>
                <a:latin typeface="Quicksand"/>
                <a:ea typeface="Quicksand"/>
                <a:cs typeface="Quicksand"/>
              </a:defRPr>
            </a:lvl7pPr>
            <a:lvl8pPr>
              <a:defRPr sz="1950" b="1">
                <a:solidFill>
                  <a:srgbClr val="8E5AFF"/>
                </a:solidFill>
                <a:latin typeface="Quicksand"/>
                <a:ea typeface="Quicksand"/>
                <a:cs typeface="Quicksand"/>
              </a:defRPr>
            </a:lvl8pPr>
            <a:lvl9pPr>
              <a:defRPr sz="1950" b="1">
                <a:solidFill>
                  <a:srgbClr val="8E5AFF"/>
                </a:solidFill>
                <a:latin typeface="Quicksand"/>
                <a:ea typeface="Quicksand"/>
                <a:cs typeface="Quicksand"/>
              </a:defRPr>
            </a:lvl9pPr>
          </a:lstStyle>
          <a:p>
            <a:pPr>
              <a:defRPr sz="1950" b="1">
                <a:solidFill>
                  <a:srgbClr val="8E5AFF"/>
                </a:solidFill>
                <a:latin typeface="Quicksand"/>
                <a:ea typeface="Quicksand"/>
                <a:cs typeface="Quicksand"/>
              </a:defRPr>
            </a:pPr>
            <a:r>
              <a:rPr sz="1950" b="1">
                <a:solidFill>
                  <a:srgbClr val="8E5AFF"/>
                </a:solidFill>
                <a:latin typeface="Quicksand"/>
                <a:ea typeface="Quicksand"/>
                <a:cs typeface="Quicksand"/>
              </a:rPr>
              <a:t>Words to try</a:t>
            </a:r>
          </a:p>
        </p:txBody>
      </p:sp>
      <p:sp>
        <p:nvSpPr>
          <p:cNvPr id="8" name="“Show me where you got stuck.”&#10;&#10;“Shall we fin">
            <a:extLst>
              <a:ext uri="{FF2B5EF4-FFF2-40B4-BE49-F238E27FC236}">
                <a16:creationId xmlns:a16="http://schemas.microsoft.com/office/drawing/2014/main" id="{A13AFD71-0515-4292-A093-4820BFC1A7D7}"/>
              </a:ext>
            </a:extLst>
          </p:cNvPr>
          <p:cNvSpPr>
            <a:spLocks noGrp="1"/>
          </p:cNvSpPr>
          <p:nvPr/>
        </p:nvSpPr>
        <p:spPr>
          <a:xfrm>
            <a:off x="609600" y="3762375"/>
            <a:ext cx="4762500" cy="1562100"/>
          </a:xfrm>
          <a:prstGeom prst="rect">
            <a:avLst/>
          </a:prstGeom>
          <a:noFill/>
          <a:ln w="0">
            <a:noFill/>
            <a:prstDash val="solid"/>
          </a:ln>
        </p:spPr>
        <p:txBody>
          <a:bodyPr wrap="square" lIns="0" tIns="0" rIns="0" bIns="0">
            <a:noAutofit/>
          </a:bodyPr>
          <a:lstStyle>
            <a:defPPr>
              <a:defRPr sz="2250" b="0">
                <a:solidFill>
                  <a:srgbClr val="15006D"/>
                </a:solidFill>
                <a:latin typeface="Nunito"/>
                <a:ea typeface="Nunito"/>
                <a:cs typeface="Nunito"/>
              </a:defRPr>
            </a:defPPr>
            <a:lvl1pPr>
              <a:defRPr sz="2250" b="0">
                <a:solidFill>
                  <a:srgbClr val="15006D"/>
                </a:solidFill>
                <a:latin typeface="Nunito"/>
                <a:ea typeface="Nunito"/>
                <a:cs typeface="Nunito"/>
              </a:defRPr>
            </a:lvl1pPr>
            <a:lvl2pPr>
              <a:defRPr sz="2250" b="0">
                <a:solidFill>
                  <a:srgbClr val="15006D"/>
                </a:solidFill>
                <a:latin typeface="Nunito"/>
                <a:ea typeface="Nunito"/>
                <a:cs typeface="Nunito"/>
              </a:defRPr>
            </a:lvl2pPr>
            <a:lvl3pPr>
              <a:defRPr sz="2250" b="0">
                <a:solidFill>
                  <a:srgbClr val="15006D"/>
                </a:solidFill>
                <a:latin typeface="Nunito"/>
                <a:ea typeface="Nunito"/>
                <a:cs typeface="Nunito"/>
              </a:defRPr>
            </a:lvl3pPr>
            <a:lvl4pPr>
              <a:defRPr sz="2250" b="0">
                <a:solidFill>
                  <a:srgbClr val="15006D"/>
                </a:solidFill>
                <a:latin typeface="Nunito"/>
                <a:ea typeface="Nunito"/>
                <a:cs typeface="Nunito"/>
              </a:defRPr>
            </a:lvl4pPr>
            <a:lvl5pPr>
              <a:defRPr sz="2250" b="0">
                <a:solidFill>
                  <a:srgbClr val="15006D"/>
                </a:solidFill>
                <a:latin typeface="Nunito"/>
                <a:ea typeface="Nunito"/>
                <a:cs typeface="Nunito"/>
              </a:defRPr>
            </a:lvl5pPr>
            <a:lvl6pPr>
              <a:defRPr sz="2250" b="0">
                <a:solidFill>
                  <a:srgbClr val="15006D"/>
                </a:solidFill>
                <a:latin typeface="Nunito"/>
                <a:ea typeface="Nunito"/>
                <a:cs typeface="Nunito"/>
              </a:defRPr>
            </a:lvl6pPr>
            <a:lvl7pPr>
              <a:defRPr sz="2250" b="0">
                <a:solidFill>
                  <a:srgbClr val="15006D"/>
                </a:solidFill>
                <a:latin typeface="Nunito"/>
                <a:ea typeface="Nunito"/>
                <a:cs typeface="Nunito"/>
              </a:defRPr>
            </a:lvl7pPr>
            <a:lvl8pPr>
              <a:defRPr sz="2250" b="0">
                <a:solidFill>
                  <a:srgbClr val="15006D"/>
                </a:solidFill>
                <a:latin typeface="Nunito"/>
                <a:ea typeface="Nunito"/>
                <a:cs typeface="Nunito"/>
              </a:defRPr>
            </a:lvl8pPr>
            <a:lvl9pPr>
              <a:defRPr sz="2250" b="0">
                <a:solidFill>
                  <a:srgbClr val="15006D"/>
                </a:solidFill>
                <a:latin typeface="Nunito"/>
                <a:ea typeface="Nunito"/>
                <a:cs typeface="Nunito"/>
              </a:defRPr>
            </a:lvl9pPr>
          </a:lstStyle>
          <a:p>
            <a:pPr>
              <a:defRPr sz="2250" b="0">
                <a:solidFill>
                  <a:srgbClr val="15006D"/>
                </a:solidFill>
                <a:latin typeface="Nunito"/>
                <a:ea typeface="Nunito"/>
                <a:cs typeface="Nunito"/>
              </a:defRPr>
            </a:pPr>
            <a:r>
              <a:rPr sz="2250" b="0">
                <a:solidFill>
                  <a:srgbClr val="15006D"/>
                </a:solidFill>
                <a:latin typeface="Nunito"/>
                <a:ea typeface="Nunito"/>
                <a:cs typeface="Nunito"/>
              </a:rPr>
              <a:t>“Show me where you got stuck.”</a:t>
            </a:r>
          </a:p>
          <a:p>
            <a:endParaRPr sz="2250" b="0">
              <a:solidFill>
                <a:srgbClr val="15006D"/>
              </a:solidFill>
              <a:latin typeface="Nunito"/>
              <a:ea typeface="Nunito"/>
              <a:cs typeface="Nunito"/>
            </a:endParaRPr>
          </a:p>
          <a:p>
            <a:pPr>
              <a:defRPr sz="2250" b="0">
                <a:solidFill>
                  <a:srgbClr val="15006D"/>
                </a:solidFill>
                <a:latin typeface="Nunito"/>
                <a:ea typeface="Nunito"/>
                <a:cs typeface="Nunito"/>
              </a:defRPr>
            </a:pPr>
            <a:r>
              <a:rPr sz="2250" b="0">
                <a:solidFill>
                  <a:srgbClr val="15006D"/>
                </a:solidFill>
                <a:latin typeface="Nunito"/>
                <a:ea typeface="Nunito"/>
                <a:cs typeface="Nunito"/>
              </a:rPr>
              <a:t>“Shall we find the first step together?”</a:t>
            </a:r>
          </a:p>
        </p:txBody>
      </p:sp>
      <p:sp>
        <p:nvSpPr>
          <p:cNvPr id="9" name="Something to do">
            <a:extLst>
              <a:ext uri="{FF2B5EF4-FFF2-40B4-BE49-F238E27FC236}">
                <a16:creationId xmlns:a16="http://schemas.microsoft.com/office/drawing/2014/main" id="{6DF48997-DD58-457B-A78C-363A399ECBB4}"/>
              </a:ext>
            </a:extLst>
          </p:cNvPr>
          <p:cNvSpPr>
            <a:spLocks noGrp="1"/>
          </p:cNvSpPr>
          <p:nvPr/>
        </p:nvSpPr>
        <p:spPr>
          <a:xfrm>
            <a:off x="6334125" y="3286125"/>
            <a:ext cx="5048250" cy="361950"/>
          </a:xfrm>
          <a:prstGeom prst="rect">
            <a:avLst/>
          </a:prstGeom>
          <a:noFill/>
          <a:ln w="0">
            <a:noFill/>
            <a:prstDash val="solid"/>
          </a:ln>
        </p:spPr>
        <p:txBody>
          <a:bodyPr wrap="square" lIns="0" tIns="0" rIns="0" bIns="0">
            <a:noAutofit/>
          </a:bodyPr>
          <a:lstStyle>
            <a:defPPr>
              <a:defRPr sz="1950" b="1">
                <a:solidFill>
                  <a:srgbClr val="8E5AFF"/>
                </a:solidFill>
                <a:latin typeface="Quicksand"/>
                <a:ea typeface="Quicksand"/>
                <a:cs typeface="Quicksand"/>
              </a:defRPr>
            </a:defPPr>
            <a:lvl1pPr>
              <a:defRPr sz="1950" b="1">
                <a:solidFill>
                  <a:srgbClr val="8E5AFF"/>
                </a:solidFill>
                <a:latin typeface="Quicksand"/>
                <a:ea typeface="Quicksand"/>
                <a:cs typeface="Quicksand"/>
              </a:defRPr>
            </a:lvl1pPr>
            <a:lvl2pPr>
              <a:defRPr sz="1950" b="1">
                <a:solidFill>
                  <a:srgbClr val="8E5AFF"/>
                </a:solidFill>
                <a:latin typeface="Quicksand"/>
                <a:ea typeface="Quicksand"/>
                <a:cs typeface="Quicksand"/>
              </a:defRPr>
            </a:lvl2pPr>
            <a:lvl3pPr>
              <a:defRPr sz="1950" b="1">
                <a:solidFill>
                  <a:srgbClr val="8E5AFF"/>
                </a:solidFill>
                <a:latin typeface="Quicksand"/>
                <a:ea typeface="Quicksand"/>
                <a:cs typeface="Quicksand"/>
              </a:defRPr>
            </a:lvl3pPr>
            <a:lvl4pPr>
              <a:defRPr sz="1950" b="1">
                <a:solidFill>
                  <a:srgbClr val="8E5AFF"/>
                </a:solidFill>
                <a:latin typeface="Quicksand"/>
                <a:ea typeface="Quicksand"/>
                <a:cs typeface="Quicksand"/>
              </a:defRPr>
            </a:lvl4pPr>
            <a:lvl5pPr>
              <a:defRPr sz="1950" b="1">
                <a:solidFill>
                  <a:srgbClr val="8E5AFF"/>
                </a:solidFill>
                <a:latin typeface="Quicksand"/>
                <a:ea typeface="Quicksand"/>
                <a:cs typeface="Quicksand"/>
              </a:defRPr>
            </a:lvl5pPr>
            <a:lvl6pPr>
              <a:defRPr sz="1950" b="1">
                <a:solidFill>
                  <a:srgbClr val="8E5AFF"/>
                </a:solidFill>
                <a:latin typeface="Quicksand"/>
                <a:ea typeface="Quicksand"/>
                <a:cs typeface="Quicksand"/>
              </a:defRPr>
            </a:lvl6pPr>
            <a:lvl7pPr>
              <a:defRPr sz="1950" b="1">
                <a:solidFill>
                  <a:srgbClr val="8E5AFF"/>
                </a:solidFill>
                <a:latin typeface="Quicksand"/>
                <a:ea typeface="Quicksand"/>
                <a:cs typeface="Quicksand"/>
              </a:defRPr>
            </a:lvl7pPr>
            <a:lvl8pPr>
              <a:defRPr sz="1950" b="1">
                <a:solidFill>
                  <a:srgbClr val="8E5AFF"/>
                </a:solidFill>
                <a:latin typeface="Quicksand"/>
                <a:ea typeface="Quicksand"/>
                <a:cs typeface="Quicksand"/>
              </a:defRPr>
            </a:lvl8pPr>
            <a:lvl9pPr>
              <a:defRPr sz="1950" b="1">
                <a:solidFill>
                  <a:srgbClr val="8E5AFF"/>
                </a:solidFill>
                <a:latin typeface="Quicksand"/>
                <a:ea typeface="Quicksand"/>
                <a:cs typeface="Quicksand"/>
              </a:defRPr>
            </a:lvl9pPr>
          </a:lstStyle>
          <a:p>
            <a:pPr>
              <a:defRPr sz="1950" b="1">
                <a:solidFill>
                  <a:srgbClr val="8E5AFF"/>
                </a:solidFill>
                <a:latin typeface="Quicksand"/>
                <a:ea typeface="Quicksand"/>
                <a:cs typeface="Quicksand"/>
              </a:defRPr>
            </a:pPr>
            <a:r>
              <a:rPr sz="1950" b="1">
                <a:solidFill>
                  <a:srgbClr val="8E5AFF"/>
                </a:solidFill>
                <a:latin typeface="Quicksand"/>
                <a:ea typeface="Quicksand"/>
                <a:cs typeface="Quicksand"/>
              </a:rPr>
              <a:t>Something to do</a:t>
            </a:r>
          </a:p>
        </p:txBody>
      </p:sp>
      <p:sp>
        <p:nvSpPr>
          <p:cNvPr id="10" name="Check they understand the work.&#10;Choose one sm">
            <a:extLst>
              <a:ext uri="{FF2B5EF4-FFF2-40B4-BE49-F238E27FC236}">
                <a16:creationId xmlns:a16="http://schemas.microsoft.com/office/drawing/2014/main" id="{BDC7BDA3-E98A-41B6-9ABD-C2A979C9545D}"/>
              </a:ext>
            </a:extLst>
          </p:cNvPr>
          <p:cNvSpPr>
            <a:spLocks noGrp="1"/>
          </p:cNvSpPr>
          <p:nvPr/>
        </p:nvSpPr>
        <p:spPr>
          <a:xfrm>
            <a:off x="6334125" y="3762375"/>
            <a:ext cx="5048250" cy="15621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Check they understand the work.</a:t>
            </a:r>
          </a:p>
          <a:p>
            <a:pPr>
              <a:defRPr sz="2100" b="0">
                <a:solidFill>
                  <a:srgbClr val="15006D"/>
                </a:solidFill>
                <a:latin typeface="Nunito"/>
                <a:ea typeface="Nunito"/>
                <a:cs typeface="Nunito"/>
              </a:defRPr>
            </a:pPr>
            <a:r>
              <a:rPr sz="2100" b="0">
                <a:solidFill>
                  <a:srgbClr val="15006D"/>
                </a:solidFill>
                <a:latin typeface="Nunito"/>
                <a:ea typeface="Nunito"/>
                <a:cs typeface="Nunito"/>
              </a:rPr>
              <a:t>Choose one small starting action.</a:t>
            </a:r>
          </a:p>
          <a:p>
            <a:pPr>
              <a:defRPr sz="2100" b="0">
                <a:solidFill>
                  <a:srgbClr val="15006D"/>
                </a:solidFill>
                <a:latin typeface="Nunito"/>
                <a:ea typeface="Nunito"/>
                <a:cs typeface="Nunito"/>
              </a:defRPr>
            </a:pPr>
            <a:r>
              <a:rPr sz="2100" b="0">
                <a:solidFill>
                  <a:srgbClr val="15006D"/>
                </a:solidFill>
                <a:latin typeface="Nunito"/>
                <a:ea typeface="Nunito"/>
                <a:cs typeface="Nunito"/>
              </a:rPr>
              <a:t>Stay nearby for the agreed start.</a:t>
            </a:r>
          </a:p>
        </p:txBody>
      </p:sp>
      <p:sp>
        <p:nvSpPr>
          <p:cNvPr id="11" name="Look for: an easier start, even if they still">
            <a:extLst>
              <a:ext uri="{FF2B5EF4-FFF2-40B4-BE49-F238E27FC236}">
                <a16:creationId xmlns:a16="http://schemas.microsoft.com/office/drawing/2014/main" id="{D4C341CE-591B-4ECF-925D-285DE0AD86BE}"/>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Look for: an easier start, even if they still need support.</a:t>
            </a:r>
          </a:p>
        </p:txBody>
      </p:sp>
    </p:spTree>
    <p:extLst>
      <p:ext uri="{BB962C8B-B14F-4D97-AF65-F5344CB8AC3E}">
        <p14:creationId xmlns:p14="http://schemas.microsoft.com/office/powerpoint/2010/main" val="1803155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EBFF"/>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3C1AD39-B3A6-4C39-85EB-1477C546BB6F}"/>
              </a:ext>
            </a:extLst>
          </p:cNvPr>
          <p:cNvPicPr>
            <a:picLocks noChangeAspect="1"/>
          </p:cNvPicPr>
          <p:nvPr/>
        </p:nvPicPr>
        <p:blipFill>
          <a:blip r:embed="rId3"/>
          <a:stretch/>
        </p:blipFill>
        <p:spPr>
          <a:xfrm>
            <a:off x="9713500" y="304800"/>
            <a:ext cx="1861374" cy="476250"/>
          </a:xfrm>
          <a:prstGeom prst="rect">
            <a:avLst/>
          </a:prstGeom>
        </p:spPr>
      </p:pic>
      <p:sp>
        <p:nvSpPr>
          <p:cNvPr id="2" name="When emotions are already running high">
            <a:extLst>
              <a:ext uri="{FF2B5EF4-FFF2-40B4-BE49-F238E27FC236}">
                <a16:creationId xmlns:a16="http://schemas.microsoft.com/office/drawing/2014/main" id="{85996025-26F6-41C9-A299-26200A7C379E}"/>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When emotions are already running high</a:t>
            </a:r>
          </a:p>
        </p:txBody>
      </p:sp>
      <p:sp>
        <p:nvSpPr>
          <p:cNvPr id="3" name="cim-brainhub.com">
            <a:extLst>
              <a:ext uri="{FF2B5EF4-FFF2-40B4-BE49-F238E27FC236}">
                <a16:creationId xmlns:a16="http://schemas.microsoft.com/office/drawing/2014/main" id="{F83DCB67-5C12-40AE-A0E8-7AE556D6C909}"/>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16">
            <a:extLst>
              <a:ext uri="{FF2B5EF4-FFF2-40B4-BE49-F238E27FC236}">
                <a16:creationId xmlns:a16="http://schemas.microsoft.com/office/drawing/2014/main" id="{9DBE452A-4321-4988-8D04-EA7A5A33E8B4}"/>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16</a:t>
            </a:r>
          </a:p>
        </p:txBody>
      </p:sp>
      <p:sp>
        <p:nvSpPr>
          <p:cNvPr id="5" name="Make things safer">
            <a:extLst>
              <a:ext uri="{FF2B5EF4-FFF2-40B4-BE49-F238E27FC236}">
                <a16:creationId xmlns:a16="http://schemas.microsoft.com/office/drawing/2014/main" id="{5446776E-20D5-4D08-AD4B-3535056F1E05}"/>
              </a:ext>
            </a:extLst>
          </p:cNvPr>
          <p:cNvSpPr>
            <a:spLocks noGrp="1"/>
          </p:cNvSpPr>
          <p:nvPr/>
        </p:nvSpPr>
        <p:spPr>
          <a:xfrm>
            <a:off x="609600" y="223837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Make things safer</a:t>
            </a:r>
          </a:p>
        </p:txBody>
      </p:sp>
      <p:sp>
        <p:nvSpPr>
          <p:cNvPr id="6" name="Move away from hazards and give space.">
            <a:extLst>
              <a:ext uri="{FF2B5EF4-FFF2-40B4-BE49-F238E27FC236}">
                <a16:creationId xmlns:a16="http://schemas.microsoft.com/office/drawing/2014/main" id="{7EA4F6C7-31F3-4775-83A9-D91A978326CC}"/>
              </a:ext>
            </a:extLst>
          </p:cNvPr>
          <p:cNvSpPr>
            <a:spLocks noGrp="1"/>
          </p:cNvSpPr>
          <p:nvPr/>
        </p:nvSpPr>
        <p:spPr>
          <a:xfrm>
            <a:off x="4048125" y="223837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Move away from hazards and give space.</a:t>
            </a:r>
          </a:p>
        </p:txBody>
      </p:sp>
      <p:sp>
        <p:nvSpPr>
          <p:cNvPr id="7" name="Use fewer words">
            <a:extLst>
              <a:ext uri="{FF2B5EF4-FFF2-40B4-BE49-F238E27FC236}">
                <a16:creationId xmlns:a16="http://schemas.microsoft.com/office/drawing/2014/main" id="{85753BDE-2D88-4492-9C21-A3663E3F57C4}"/>
              </a:ext>
            </a:extLst>
          </p:cNvPr>
          <p:cNvSpPr>
            <a:spLocks noGrp="1"/>
          </p:cNvSpPr>
          <p:nvPr/>
        </p:nvSpPr>
        <p:spPr>
          <a:xfrm>
            <a:off x="609600" y="310515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Use fewer words</a:t>
            </a:r>
          </a:p>
        </p:txBody>
      </p:sp>
      <p:sp>
        <p:nvSpPr>
          <p:cNvPr id="8" name="“I’m here. Let’s pause.”">
            <a:extLst>
              <a:ext uri="{FF2B5EF4-FFF2-40B4-BE49-F238E27FC236}">
                <a16:creationId xmlns:a16="http://schemas.microsoft.com/office/drawing/2014/main" id="{ECB2755E-FB26-437B-A28E-90FC041E89BF}"/>
              </a:ext>
            </a:extLst>
          </p:cNvPr>
          <p:cNvSpPr>
            <a:spLocks noGrp="1"/>
          </p:cNvSpPr>
          <p:nvPr/>
        </p:nvSpPr>
        <p:spPr>
          <a:xfrm>
            <a:off x="4048125" y="310515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“I’m here. Let’s pause.”</a:t>
            </a:r>
          </a:p>
        </p:txBody>
      </p:sp>
      <p:sp>
        <p:nvSpPr>
          <p:cNvPr id="9" name="Offer familiar support">
            <a:extLst>
              <a:ext uri="{FF2B5EF4-FFF2-40B4-BE49-F238E27FC236}">
                <a16:creationId xmlns:a16="http://schemas.microsoft.com/office/drawing/2014/main" id="{F62B6EAC-937C-4190-AE6A-7B7903013F5F}"/>
              </a:ext>
            </a:extLst>
          </p:cNvPr>
          <p:cNvSpPr>
            <a:spLocks noGrp="1"/>
          </p:cNvSpPr>
          <p:nvPr/>
        </p:nvSpPr>
        <p:spPr>
          <a:xfrm>
            <a:off x="609600" y="397192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Offer familiar support</a:t>
            </a:r>
          </a:p>
        </p:txBody>
      </p:sp>
      <p:sp>
        <p:nvSpPr>
          <p:cNvPr id="10" name="A quieter place, a drink or quiet company.">
            <a:extLst>
              <a:ext uri="{FF2B5EF4-FFF2-40B4-BE49-F238E27FC236}">
                <a16:creationId xmlns:a16="http://schemas.microsoft.com/office/drawing/2014/main" id="{12196598-DF43-4DD7-8524-6126386CBBEE}"/>
              </a:ext>
            </a:extLst>
          </p:cNvPr>
          <p:cNvSpPr>
            <a:spLocks noGrp="1"/>
          </p:cNvSpPr>
          <p:nvPr/>
        </p:nvSpPr>
        <p:spPr>
          <a:xfrm>
            <a:off x="4048125" y="397192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A quieter place, a drink or quiet company.</a:t>
            </a:r>
          </a:p>
        </p:txBody>
      </p:sp>
      <p:sp>
        <p:nvSpPr>
          <p:cNvPr id="11" name="Save the discussion">
            <a:extLst>
              <a:ext uri="{FF2B5EF4-FFF2-40B4-BE49-F238E27FC236}">
                <a16:creationId xmlns:a16="http://schemas.microsoft.com/office/drawing/2014/main" id="{5FEFA941-B7B8-4B58-85D6-91E02335EE0E}"/>
              </a:ext>
            </a:extLst>
          </p:cNvPr>
          <p:cNvSpPr>
            <a:spLocks noGrp="1"/>
          </p:cNvSpPr>
          <p:nvPr/>
        </p:nvSpPr>
        <p:spPr>
          <a:xfrm>
            <a:off x="609600" y="483870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Save the discussion</a:t>
            </a:r>
          </a:p>
        </p:txBody>
      </p:sp>
      <p:sp>
        <p:nvSpPr>
          <p:cNvPr id="12" name="Talk about the problem when they can take par">
            <a:extLst>
              <a:ext uri="{FF2B5EF4-FFF2-40B4-BE49-F238E27FC236}">
                <a16:creationId xmlns:a16="http://schemas.microsoft.com/office/drawing/2014/main" id="{76EEA3D3-6559-4F46-A272-3D041569B985}"/>
              </a:ext>
            </a:extLst>
          </p:cNvPr>
          <p:cNvSpPr>
            <a:spLocks noGrp="1"/>
          </p:cNvSpPr>
          <p:nvPr/>
        </p:nvSpPr>
        <p:spPr>
          <a:xfrm>
            <a:off x="4048125" y="483870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Talk about the problem when they can take part.</a:t>
            </a:r>
          </a:p>
        </p:txBody>
      </p:sp>
      <p:sp>
        <p:nvSpPr>
          <p:cNvPr id="13" name="“I can see you’re upset. I won’t let you hit.">
            <a:extLst>
              <a:ext uri="{FF2B5EF4-FFF2-40B4-BE49-F238E27FC236}">
                <a16:creationId xmlns:a16="http://schemas.microsoft.com/office/drawing/2014/main" id="{77DB35EE-34E4-4698-95C6-1D2F2B0B1355}"/>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“I can see you’re upset. I won’t let you hit. Let’s make space.”</a:t>
            </a:r>
          </a:p>
        </p:txBody>
      </p:sp>
    </p:spTree>
    <p:extLst>
      <p:ext uri="{BB962C8B-B14F-4D97-AF65-F5344CB8AC3E}">
        <p14:creationId xmlns:p14="http://schemas.microsoft.com/office/powerpoint/2010/main" val="1376048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7E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33C764D-5C17-4A38-A660-081626F046E2}"/>
              </a:ext>
            </a:extLst>
          </p:cNvPr>
          <p:cNvPicPr>
            <a:picLocks noChangeAspect="1"/>
          </p:cNvPicPr>
          <p:nvPr/>
        </p:nvPicPr>
        <p:blipFill>
          <a:blip r:embed="rId3"/>
          <a:stretch/>
        </p:blipFill>
        <p:spPr>
          <a:xfrm>
            <a:off x="9713500" y="304800"/>
            <a:ext cx="1861374" cy="476250"/>
          </a:xfrm>
          <a:prstGeom prst="rect">
            <a:avLst/>
          </a:prstGeom>
        </p:spPr>
      </p:pic>
      <p:sp>
        <p:nvSpPr>
          <p:cNvPr id="2" name="When your child judges another child">
            <a:extLst>
              <a:ext uri="{FF2B5EF4-FFF2-40B4-BE49-F238E27FC236}">
                <a16:creationId xmlns:a16="http://schemas.microsoft.com/office/drawing/2014/main" id="{EB33A68C-1361-44B5-A409-F7AB8ABA826A}"/>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When your child judges another child</a:t>
            </a:r>
          </a:p>
        </p:txBody>
      </p:sp>
      <p:sp>
        <p:nvSpPr>
          <p:cNvPr id="3" name="cim-brainhub.com">
            <a:extLst>
              <a:ext uri="{FF2B5EF4-FFF2-40B4-BE49-F238E27FC236}">
                <a16:creationId xmlns:a16="http://schemas.microsoft.com/office/drawing/2014/main" id="{26FC97F8-0CFF-4ACB-866E-0BD5743E2A8D}"/>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17">
            <a:extLst>
              <a:ext uri="{FF2B5EF4-FFF2-40B4-BE49-F238E27FC236}">
                <a16:creationId xmlns:a16="http://schemas.microsoft.com/office/drawing/2014/main" id="{3B013A9A-7088-45CB-A6B4-9EE65FD57982}"/>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17</a:t>
            </a:r>
          </a:p>
        </p:txBody>
      </p:sp>
      <p:sp>
        <p:nvSpPr>
          <p:cNvPr id="5" name="Your child says">
            <a:extLst>
              <a:ext uri="{FF2B5EF4-FFF2-40B4-BE49-F238E27FC236}">
                <a16:creationId xmlns:a16="http://schemas.microsoft.com/office/drawing/2014/main" id="{95A15A2F-09C7-4895-9CEF-02F661B3DB38}"/>
              </a:ext>
            </a:extLst>
          </p:cNvPr>
          <p:cNvSpPr>
            <a:spLocks noGrp="1"/>
          </p:cNvSpPr>
          <p:nvPr/>
        </p:nvSpPr>
        <p:spPr>
          <a:xfrm>
            <a:off x="609600" y="2333625"/>
            <a:ext cx="476250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Your child says</a:t>
            </a:r>
          </a:p>
        </p:txBody>
      </p:sp>
      <p:sp>
        <p:nvSpPr>
          <p:cNvPr id="6" name="“He’s so annoying.&#10;He never stops interruptin">
            <a:extLst>
              <a:ext uri="{FF2B5EF4-FFF2-40B4-BE49-F238E27FC236}">
                <a16:creationId xmlns:a16="http://schemas.microsoft.com/office/drawing/2014/main" id="{83EF26BF-713D-4A0F-A051-32959B82A1F2}"/>
              </a:ext>
            </a:extLst>
          </p:cNvPr>
          <p:cNvSpPr>
            <a:spLocks noGrp="1"/>
          </p:cNvSpPr>
          <p:nvPr/>
        </p:nvSpPr>
        <p:spPr>
          <a:xfrm>
            <a:off x="609600" y="2971800"/>
            <a:ext cx="476250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“He’s so annoying.</a:t>
            </a:r>
          </a:p>
          <a:p>
            <a:pPr>
              <a:defRPr sz="2325" b="0">
                <a:solidFill>
                  <a:srgbClr val="15006D"/>
                </a:solidFill>
                <a:latin typeface="Nunito"/>
                <a:ea typeface="Nunito"/>
                <a:cs typeface="Nunito"/>
              </a:defRPr>
            </a:pPr>
            <a:r>
              <a:rPr sz="2325" b="0">
                <a:solidFill>
                  <a:srgbClr val="15006D"/>
                </a:solidFill>
                <a:latin typeface="Nunito"/>
                <a:ea typeface="Nunito"/>
                <a:cs typeface="Nunito"/>
              </a:rPr>
              <a:t>He never stops interrupting.”</a:t>
            </a:r>
          </a:p>
        </p:txBody>
      </p:sp>
      <p:sp>
        <p:nvSpPr>
          <p:cNvPr id="7" name="You could say">
            <a:extLst>
              <a:ext uri="{FF2B5EF4-FFF2-40B4-BE49-F238E27FC236}">
                <a16:creationId xmlns:a16="http://schemas.microsoft.com/office/drawing/2014/main" id="{5AFC2B45-683C-46F7-A5F5-EC7B21EB7CD9}"/>
              </a:ext>
            </a:extLst>
          </p:cNvPr>
          <p:cNvSpPr>
            <a:spLocks noGrp="1"/>
          </p:cNvSpPr>
          <p:nvPr/>
        </p:nvSpPr>
        <p:spPr>
          <a:xfrm>
            <a:off x="6334125" y="2333625"/>
            <a:ext cx="504825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You could say</a:t>
            </a:r>
          </a:p>
        </p:txBody>
      </p:sp>
      <p:sp>
        <p:nvSpPr>
          <p:cNvPr id="8" name="“It’s frustrating when you lose&#10;your turn. Wa">
            <a:extLst>
              <a:ext uri="{FF2B5EF4-FFF2-40B4-BE49-F238E27FC236}">
                <a16:creationId xmlns:a16="http://schemas.microsoft.com/office/drawing/2014/main" id="{CA4E56A5-4AE1-4216-8D7C-007AF9A287B4}"/>
              </a:ext>
            </a:extLst>
          </p:cNvPr>
          <p:cNvSpPr>
            <a:spLocks noGrp="1"/>
          </p:cNvSpPr>
          <p:nvPr/>
        </p:nvSpPr>
        <p:spPr>
          <a:xfrm>
            <a:off x="6334125" y="2971800"/>
            <a:ext cx="504825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“It’s frustrating when you lose</a:t>
            </a:r>
          </a:p>
          <a:p>
            <a:pPr>
              <a:defRPr sz="2325" b="0">
                <a:solidFill>
                  <a:srgbClr val="15006D"/>
                </a:solidFill>
                <a:latin typeface="Nunito"/>
                <a:ea typeface="Nunito"/>
                <a:cs typeface="Nunito"/>
              </a:defRPr>
            </a:pPr>
            <a:r>
              <a:rPr sz="2325" b="0">
                <a:solidFill>
                  <a:srgbClr val="15006D"/>
                </a:solidFill>
                <a:latin typeface="Nunito"/>
                <a:ea typeface="Nunito"/>
                <a:cs typeface="Nunito"/>
              </a:rPr>
              <a:t>your turn. Waiting can be hard</a:t>
            </a:r>
          </a:p>
          <a:p>
            <a:pPr>
              <a:defRPr sz="2325" b="0">
                <a:solidFill>
                  <a:srgbClr val="15006D"/>
                </a:solidFill>
                <a:latin typeface="Nunito"/>
                <a:ea typeface="Nunito"/>
                <a:cs typeface="Nunito"/>
              </a:defRPr>
            </a:pPr>
            <a:r>
              <a:rPr sz="2325" b="0">
                <a:solidFill>
                  <a:srgbClr val="15006D"/>
                </a:solidFill>
                <a:latin typeface="Nunito"/>
                <a:ea typeface="Nunito"/>
                <a:cs typeface="Nunito"/>
              </a:rPr>
              <a:t>for some people. What could</a:t>
            </a:r>
          </a:p>
          <a:p>
            <a:pPr>
              <a:defRPr sz="2325" b="0">
                <a:solidFill>
                  <a:srgbClr val="15006D"/>
                </a:solidFill>
                <a:latin typeface="Nunito"/>
                <a:ea typeface="Nunito"/>
                <a:cs typeface="Nunito"/>
              </a:defRPr>
            </a:pPr>
            <a:r>
              <a:rPr sz="2325" b="0">
                <a:solidFill>
                  <a:srgbClr val="15006D"/>
                </a:solidFill>
                <a:latin typeface="Nunito"/>
                <a:ea typeface="Nunito"/>
                <a:cs typeface="Nunito"/>
              </a:rPr>
              <a:t>you ask him or an adult to do?”</a:t>
            </a:r>
          </a:p>
        </p:txBody>
      </p:sp>
      <p:sp>
        <p:nvSpPr>
          <p:cNvPr id="9" name="Practise: “I want to finish my turn. Then I’l">
            <a:extLst>
              <a:ext uri="{FF2B5EF4-FFF2-40B4-BE49-F238E27FC236}">
                <a16:creationId xmlns:a16="http://schemas.microsoft.com/office/drawing/2014/main" id="{02CAEDD1-0DA9-4FD0-A4F0-F9CCE99DF0D9}"/>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Practise: “I want to finish my turn. Then I’ll listen to you.”</a:t>
            </a:r>
          </a:p>
        </p:txBody>
      </p:sp>
    </p:spTree>
    <p:extLst>
      <p:ext uri="{BB962C8B-B14F-4D97-AF65-F5344CB8AC3E}">
        <p14:creationId xmlns:p14="http://schemas.microsoft.com/office/powerpoint/2010/main" val="828254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EBFF"/>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48FE61E-7AF2-4BCC-8439-FC8A38C67FA2}"/>
              </a:ext>
            </a:extLst>
          </p:cNvPr>
          <p:cNvPicPr>
            <a:picLocks noChangeAspect="1"/>
          </p:cNvPicPr>
          <p:nvPr/>
        </p:nvPicPr>
        <p:blipFill>
          <a:blip r:embed="rId3"/>
          <a:stretch/>
        </p:blipFill>
        <p:spPr>
          <a:xfrm>
            <a:off x="9713500" y="304800"/>
            <a:ext cx="1861374" cy="476250"/>
          </a:xfrm>
          <a:prstGeom prst="rect">
            <a:avLst/>
          </a:prstGeom>
        </p:spPr>
      </p:pic>
      <p:sp>
        <p:nvSpPr>
          <p:cNvPr id="2" name="When your child says “Everyone thinks I’m stu">
            <a:extLst>
              <a:ext uri="{FF2B5EF4-FFF2-40B4-BE49-F238E27FC236}">
                <a16:creationId xmlns:a16="http://schemas.microsoft.com/office/drawing/2014/main" id="{94B146A7-AC7E-4CE6-8C60-83204AEAB15E}"/>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When your child says “Everyone thinks I’m stupid”</a:t>
            </a:r>
          </a:p>
        </p:txBody>
      </p:sp>
      <p:sp>
        <p:nvSpPr>
          <p:cNvPr id="3" name="cim-brainhub.com">
            <a:extLst>
              <a:ext uri="{FF2B5EF4-FFF2-40B4-BE49-F238E27FC236}">
                <a16:creationId xmlns:a16="http://schemas.microsoft.com/office/drawing/2014/main" id="{C7793A78-7D34-4BE4-BF91-072D0EF91150}"/>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18">
            <a:extLst>
              <a:ext uri="{FF2B5EF4-FFF2-40B4-BE49-F238E27FC236}">
                <a16:creationId xmlns:a16="http://schemas.microsoft.com/office/drawing/2014/main" id="{28D55631-5215-46A7-AC79-A8972462B65D}"/>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18</a:t>
            </a:r>
          </a:p>
        </p:txBody>
      </p:sp>
      <p:sp>
        <p:nvSpPr>
          <p:cNvPr id="5" name="Start with their feeling">
            <a:extLst>
              <a:ext uri="{FF2B5EF4-FFF2-40B4-BE49-F238E27FC236}">
                <a16:creationId xmlns:a16="http://schemas.microsoft.com/office/drawing/2014/main" id="{25805E06-7715-4F1B-8ACB-9B6FE8E4587D}"/>
              </a:ext>
            </a:extLst>
          </p:cNvPr>
          <p:cNvSpPr>
            <a:spLocks noGrp="1"/>
          </p:cNvSpPr>
          <p:nvPr/>
        </p:nvSpPr>
        <p:spPr>
          <a:xfrm>
            <a:off x="609600" y="223837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Start with their feeling</a:t>
            </a:r>
          </a:p>
        </p:txBody>
      </p:sp>
      <p:sp>
        <p:nvSpPr>
          <p:cNvPr id="6" name="“That sounds really painful. I’m glad you tol">
            <a:extLst>
              <a:ext uri="{FF2B5EF4-FFF2-40B4-BE49-F238E27FC236}">
                <a16:creationId xmlns:a16="http://schemas.microsoft.com/office/drawing/2014/main" id="{1C6DDD6C-A2F5-4E6E-A868-51380D42F5D8}"/>
              </a:ext>
            </a:extLst>
          </p:cNvPr>
          <p:cNvSpPr>
            <a:spLocks noGrp="1"/>
          </p:cNvSpPr>
          <p:nvPr/>
        </p:nvSpPr>
        <p:spPr>
          <a:xfrm>
            <a:off x="4048125" y="223837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“That sounds really painful. I’m glad you told me.”</a:t>
            </a:r>
          </a:p>
        </p:txBody>
      </p:sp>
      <p:sp>
        <p:nvSpPr>
          <p:cNvPr id="7" name="Find out what happened">
            <a:extLst>
              <a:ext uri="{FF2B5EF4-FFF2-40B4-BE49-F238E27FC236}">
                <a16:creationId xmlns:a16="http://schemas.microsoft.com/office/drawing/2014/main" id="{91EA2BAB-F8F5-4767-A618-CA935CA930CA}"/>
              </a:ext>
            </a:extLst>
          </p:cNvPr>
          <p:cNvSpPr>
            <a:spLocks noGrp="1"/>
          </p:cNvSpPr>
          <p:nvPr/>
        </p:nvSpPr>
        <p:spPr>
          <a:xfrm>
            <a:off x="609600" y="310515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Find out what happened</a:t>
            </a:r>
          </a:p>
        </p:txBody>
      </p:sp>
      <p:sp>
        <p:nvSpPr>
          <p:cNvPr id="8" name="“What did someone say or do?”">
            <a:extLst>
              <a:ext uri="{FF2B5EF4-FFF2-40B4-BE49-F238E27FC236}">
                <a16:creationId xmlns:a16="http://schemas.microsoft.com/office/drawing/2014/main" id="{D0E9E7CD-D9DD-4C6F-8237-763784B04F29}"/>
              </a:ext>
            </a:extLst>
          </p:cNvPr>
          <p:cNvSpPr>
            <a:spLocks noGrp="1"/>
          </p:cNvSpPr>
          <p:nvPr/>
        </p:nvSpPr>
        <p:spPr>
          <a:xfrm>
            <a:off x="4048125" y="310515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“What did someone say or do?”</a:t>
            </a:r>
          </a:p>
        </p:txBody>
      </p:sp>
      <p:sp>
        <p:nvSpPr>
          <p:cNvPr id="9" name="Protect their sense of self">
            <a:extLst>
              <a:ext uri="{FF2B5EF4-FFF2-40B4-BE49-F238E27FC236}">
                <a16:creationId xmlns:a16="http://schemas.microsoft.com/office/drawing/2014/main" id="{FE8F93FA-37E9-4C42-8722-02132E44D04B}"/>
              </a:ext>
            </a:extLst>
          </p:cNvPr>
          <p:cNvSpPr>
            <a:spLocks noGrp="1"/>
          </p:cNvSpPr>
          <p:nvPr/>
        </p:nvSpPr>
        <p:spPr>
          <a:xfrm>
            <a:off x="609600" y="397192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Protect their sense of self</a:t>
            </a:r>
          </a:p>
        </p:txBody>
      </p:sp>
      <p:sp>
        <p:nvSpPr>
          <p:cNvPr id="10" name="“Forgetting a step doesn’t tell us how clever">
            <a:extLst>
              <a:ext uri="{FF2B5EF4-FFF2-40B4-BE49-F238E27FC236}">
                <a16:creationId xmlns:a16="http://schemas.microsoft.com/office/drawing/2014/main" id="{0FB4438F-996A-437C-B813-87A865DEECF8}"/>
              </a:ext>
            </a:extLst>
          </p:cNvPr>
          <p:cNvSpPr>
            <a:spLocks noGrp="1"/>
          </p:cNvSpPr>
          <p:nvPr/>
        </p:nvSpPr>
        <p:spPr>
          <a:xfrm>
            <a:off x="4048125" y="397192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“Forgetting a step doesn’t tell us how clever you are.”</a:t>
            </a:r>
          </a:p>
        </p:txBody>
      </p:sp>
      <p:sp>
        <p:nvSpPr>
          <p:cNvPr id="11" name="Agree your next action">
            <a:extLst>
              <a:ext uri="{FF2B5EF4-FFF2-40B4-BE49-F238E27FC236}">
                <a16:creationId xmlns:a16="http://schemas.microsoft.com/office/drawing/2014/main" id="{7A278FA3-5B42-41B2-A3FA-4CCDDC5CDBE0}"/>
              </a:ext>
            </a:extLst>
          </p:cNvPr>
          <p:cNvSpPr>
            <a:spLocks noGrp="1"/>
          </p:cNvSpPr>
          <p:nvPr/>
        </p:nvSpPr>
        <p:spPr>
          <a:xfrm>
            <a:off x="609600" y="483870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Agree your next action</a:t>
            </a:r>
          </a:p>
        </p:txBody>
      </p:sp>
      <p:sp>
        <p:nvSpPr>
          <p:cNvPr id="12" name="“Shall we speak to your teacher together?”">
            <a:extLst>
              <a:ext uri="{FF2B5EF4-FFF2-40B4-BE49-F238E27FC236}">
                <a16:creationId xmlns:a16="http://schemas.microsoft.com/office/drawing/2014/main" id="{8FB42292-9D31-4BCF-B79D-5D0609F94DA1}"/>
              </a:ext>
            </a:extLst>
          </p:cNvPr>
          <p:cNvSpPr>
            <a:spLocks noGrp="1"/>
          </p:cNvSpPr>
          <p:nvPr/>
        </p:nvSpPr>
        <p:spPr>
          <a:xfrm>
            <a:off x="4048125" y="483870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“Shall we speak to your teacher together?”</a:t>
            </a:r>
          </a:p>
        </p:txBody>
      </p:sp>
    </p:spTree>
    <p:extLst>
      <p:ext uri="{BB962C8B-B14F-4D97-AF65-F5344CB8AC3E}">
        <p14:creationId xmlns:p14="http://schemas.microsoft.com/office/powerpoint/2010/main" val="1725228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4AA2A17-E92C-48A4-9DC7-A29D2594FB81}"/>
              </a:ext>
            </a:extLst>
          </p:cNvPr>
          <p:cNvPicPr>
            <a:picLocks noChangeAspect="1"/>
          </p:cNvPicPr>
          <p:nvPr/>
        </p:nvPicPr>
        <p:blipFill>
          <a:blip r:embed="rId3"/>
          <a:stretch/>
        </p:blipFill>
        <p:spPr>
          <a:xfrm>
            <a:off x="9713500" y="304800"/>
            <a:ext cx="1861374" cy="476250"/>
          </a:xfrm>
          <a:prstGeom prst="rect">
            <a:avLst/>
          </a:prstGeom>
        </p:spPr>
      </p:pic>
      <p:sp>
        <p:nvSpPr>
          <p:cNvPr id="2" name="One sentence for asking for help">
            <a:extLst>
              <a:ext uri="{FF2B5EF4-FFF2-40B4-BE49-F238E27FC236}">
                <a16:creationId xmlns:a16="http://schemas.microsoft.com/office/drawing/2014/main" id="{FB11F4B6-FE6D-4F5C-947F-0533FE0B1BC1}"/>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One sentence for asking for help</a:t>
            </a:r>
          </a:p>
        </p:txBody>
      </p:sp>
      <p:sp>
        <p:nvSpPr>
          <p:cNvPr id="3" name="cim-brainhub.com">
            <a:extLst>
              <a:ext uri="{FF2B5EF4-FFF2-40B4-BE49-F238E27FC236}">
                <a16:creationId xmlns:a16="http://schemas.microsoft.com/office/drawing/2014/main" id="{BFE022BF-7A8B-41CA-81F7-3F79A70DAF56}"/>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19">
            <a:extLst>
              <a:ext uri="{FF2B5EF4-FFF2-40B4-BE49-F238E27FC236}">
                <a16:creationId xmlns:a16="http://schemas.microsoft.com/office/drawing/2014/main" id="{61019184-434F-40AF-B17C-17AAE5F04DFA}"/>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19</a:t>
            </a:r>
          </a:p>
        </p:txBody>
      </p:sp>
      <p:sp>
        <p:nvSpPr>
          <p:cNvPr id="5" name="A simple structure">
            <a:extLst>
              <a:ext uri="{FF2B5EF4-FFF2-40B4-BE49-F238E27FC236}">
                <a16:creationId xmlns:a16="http://schemas.microsoft.com/office/drawing/2014/main" id="{0C82C602-EB61-4379-BABA-5EEF8919799B}"/>
              </a:ext>
            </a:extLst>
          </p:cNvPr>
          <p:cNvSpPr>
            <a:spLocks noGrp="1"/>
          </p:cNvSpPr>
          <p:nvPr/>
        </p:nvSpPr>
        <p:spPr>
          <a:xfrm>
            <a:off x="609600" y="2333625"/>
            <a:ext cx="476250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A simple structure</a:t>
            </a:r>
          </a:p>
        </p:txBody>
      </p:sp>
      <p:sp>
        <p:nvSpPr>
          <p:cNvPr id="6" name="“I find ___ difficult.&#10;It helps when ___.”&#10;&#10;C">
            <a:extLst>
              <a:ext uri="{FF2B5EF4-FFF2-40B4-BE49-F238E27FC236}">
                <a16:creationId xmlns:a16="http://schemas.microsoft.com/office/drawing/2014/main" id="{B22688BA-DAE8-489A-8524-D6A35311082C}"/>
              </a:ext>
            </a:extLst>
          </p:cNvPr>
          <p:cNvSpPr>
            <a:spLocks noGrp="1"/>
          </p:cNvSpPr>
          <p:nvPr/>
        </p:nvSpPr>
        <p:spPr>
          <a:xfrm>
            <a:off x="609600" y="2971800"/>
            <a:ext cx="476250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“I find ___ difficult.</a:t>
            </a:r>
          </a:p>
          <a:p>
            <a:pPr>
              <a:defRPr sz="2325" b="0">
                <a:solidFill>
                  <a:srgbClr val="15006D"/>
                </a:solidFill>
                <a:latin typeface="Nunito"/>
                <a:ea typeface="Nunito"/>
                <a:cs typeface="Nunito"/>
              </a:defRPr>
            </a:pPr>
            <a:r>
              <a:rPr sz="2325" b="0">
                <a:solidFill>
                  <a:srgbClr val="15006D"/>
                </a:solidFill>
                <a:latin typeface="Nunito"/>
                <a:ea typeface="Nunito"/>
                <a:cs typeface="Nunito"/>
              </a:rPr>
              <a:t>It helps when ___.”</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Choose a real situation</a:t>
            </a:r>
          </a:p>
          <a:p>
            <a:pPr>
              <a:defRPr sz="2325" b="0">
                <a:solidFill>
                  <a:srgbClr val="15006D"/>
                </a:solidFill>
                <a:latin typeface="Nunito"/>
                <a:ea typeface="Nunito"/>
                <a:cs typeface="Nunito"/>
              </a:defRPr>
            </a:pPr>
            <a:r>
              <a:rPr sz="2325" b="0">
                <a:solidFill>
                  <a:srgbClr val="15006D"/>
                </a:solidFill>
                <a:latin typeface="Nunito"/>
                <a:ea typeface="Nunito"/>
                <a:cs typeface="Nunito"/>
              </a:rPr>
              <a:t>and practise once together.</a:t>
            </a:r>
          </a:p>
        </p:txBody>
      </p:sp>
      <p:sp>
        <p:nvSpPr>
          <p:cNvPr id="7" name="A worked example">
            <a:extLst>
              <a:ext uri="{FF2B5EF4-FFF2-40B4-BE49-F238E27FC236}">
                <a16:creationId xmlns:a16="http://schemas.microsoft.com/office/drawing/2014/main" id="{4B4C9243-933E-433D-BC94-5A9A18AFD76F}"/>
              </a:ext>
            </a:extLst>
          </p:cNvPr>
          <p:cNvSpPr>
            <a:spLocks noGrp="1"/>
          </p:cNvSpPr>
          <p:nvPr/>
        </p:nvSpPr>
        <p:spPr>
          <a:xfrm>
            <a:off x="6334125" y="2333625"/>
            <a:ext cx="504825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A worked example</a:t>
            </a:r>
          </a:p>
        </p:txBody>
      </p:sp>
      <p:sp>
        <p:nvSpPr>
          <p:cNvPr id="8" name="“I lose track of long&#10;instructions. It helps&#10;">
            <a:extLst>
              <a:ext uri="{FF2B5EF4-FFF2-40B4-BE49-F238E27FC236}">
                <a16:creationId xmlns:a16="http://schemas.microsoft.com/office/drawing/2014/main" id="{CCA7A11B-4D70-401D-BEE8-70BCB5ADA4C6}"/>
              </a:ext>
            </a:extLst>
          </p:cNvPr>
          <p:cNvSpPr>
            <a:spLocks noGrp="1"/>
          </p:cNvSpPr>
          <p:nvPr/>
        </p:nvSpPr>
        <p:spPr>
          <a:xfrm>
            <a:off x="6334125" y="2971800"/>
            <a:ext cx="504825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“I lose track of long</a:t>
            </a:r>
          </a:p>
          <a:p>
            <a:pPr>
              <a:defRPr sz="2325" b="0">
                <a:solidFill>
                  <a:srgbClr val="15006D"/>
                </a:solidFill>
                <a:latin typeface="Nunito"/>
                <a:ea typeface="Nunito"/>
                <a:cs typeface="Nunito"/>
              </a:defRPr>
            </a:pPr>
            <a:r>
              <a:rPr sz="2325" b="0">
                <a:solidFill>
                  <a:srgbClr val="15006D"/>
                </a:solidFill>
                <a:latin typeface="Nunito"/>
                <a:ea typeface="Nunito"/>
                <a:cs typeface="Nunito"/>
              </a:rPr>
              <a:t>instructions. It helps</a:t>
            </a:r>
          </a:p>
          <a:p>
            <a:pPr>
              <a:defRPr sz="2325" b="0">
                <a:solidFill>
                  <a:srgbClr val="15006D"/>
                </a:solidFill>
                <a:latin typeface="Nunito"/>
                <a:ea typeface="Nunito"/>
                <a:cs typeface="Nunito"/>
              </a:defRPr>
            </a:pPr>
            <a:r>
              <a:rPr sz="2325" b="0">
                <a:solidFill>
                  <a:srgbClr val="15006D"/>
                </a:solidFill>
                <a:latin typeface="Nunito"/>
                <a:ea typeface="Nunito"/>
                <a:cs typeface="Nunito"/>
              </a:rPr>
              <a:t>when the steps are</a:t>
            </a:r>
          </a:p>
          <a:p>
            <a:pPr>
              <a:defRPr sz="2325" b="0">
                <a:solidFill>
                  <a:srgbClr val="15006D"/>
                </a:solidFill>
                <a:latin typeface="Nunito"/>
                <a:ea typeface="Nunito"/>
                <a:cs typeface="Nunito"/>
              </a:defRPr>
            </a:pPr>
            <a:r>
              <a:rPr sz="2325" b="0">
                <a:solidFill>
                  <a:srgbClr val="15006D"/>
                </a:solidFill>
                <a:latin typeface="Nunito"/>
                <a:ea typeface="Nunito"/>
                <a:cs typeface="Nunito"/>
              </a:rPr>
              <a:t>written down.”</a:t>
            </a:r>
          </a:p>
        </p:txBody>
      </p:sp>
      <p:sp>
        <p:nvSpPr>
          <p:cNvPr id="9" name="An adult can speak for them or alongside them">
            <a:extLst>
              <a:ext uri="{FF2B5EF4-FFF2-40B4-BE49-F238E27FC236}">
                <a16:creationId xmlns:a16="http://schemas.microsoft.com/office/drawing/2014/main" id="{B8BE6FC3-8037-447F-A1ED-49D2EC386C28}"/>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An adult can speak for them or alongside them whenever needed.</a:t>
            </a:r>
          </a:p>
        </p:txBody>
      </p:sp>
    </p:spTree>
    <p:extLst>
      <p:ext uri="{BB962C8B-B14F-4D97-AF65-F5344CB8AC3E}">
        <p14:creationId xmlns:p14="http://schemas.microsoft.com/office/powerpoint/2010/main" val="172914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7E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AC6936E-7932-47D1-8C50-2FDA9BC7C611}"/>
              </a:ext>
            </a:extLst>
          </p:cNvPr>
          <p:cNvPicPr>
            <a:picLocks noChangeAspect="1"/>
          </p:cNvPicPr>
          <p:nvPr/>
        </p:nvPicPr>
        <p:blipFill>
          <a:blip r:embed="rId3"/>
          <a:stretch/>
        </p:blipFill>
        <p:spPr>
          <a:xfrm>
            <a:off x="9713500" y="304800"/>
            <a:ext cx="1861374" cy="476250"/>
          </a:xfrm>
          <a:prstGeom prst="rect">
            <a:avLst/>
          </a:prstGeom>
        </p:spPr>
      </p:pic>
      <p:sp>
        <p:nvSpPr>
          <p:cNvPr id="2" name="A specific request you can take to school">
            <a:extLst>
              <a:ext uri="{FF2B5EF4-FFF2-40B4-BE49-F238E27FC236}">
                <a16:creationId xmlns:a16="http://schemas.microsoft.com/office/drawing/2014/main" id="{E5ECFA3E-329A-41CE-BC5B-694CE7703744}"/>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A specific request you can take to school</a:t>
            </a:r>
          </a:p>
        </p:txBody>
      </p:sp>
      <p:sp>
        <p:nvSpPr>
          <p:cNvPr id="3" name="cim-brainhub.com">
            <a:extLst>
              <a:ext uri="{FF2B5EF4-FFF2-40B4-BE49-F238E27FC236}">
                <a16:creationId xmlns:a16="http://schemas.microsoft.com/office/drawing/2014/main" id="{5B9D6D37-EB6C-4477-A136-538BEFC6E483}"/>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20">
            <a:extLst>
              <a:ext uri="{FF2B5EF4-FFF2-40B4-BE49-F238E27FC236}">
                <a16:creationId xmlns:a16="http://schemas.microsoft.com/office/drawing/2014/main" id="{DB10D9B2-1D97-447D-90D7-E72274991B00}"/>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20</a:t>
            </a:r>
          </a:p>
        </p:txBody>
      </p:sp>
      <p:sp>
        <p:nvSpPr>
          <p:cNvPr id="5" name="“Sam often misses steps after verbal instruct">
            <a:extLst>
              <a:ext uri="{FF2B5EF4-FFF2-40B4-BE49-F238E27FC236}">
                <a16:creationId xmlns:a16="http://schemas.microsoft.com/office/drawing/2014/main" id="{051DB511-94A8-4C74-BAC7-4A321A326230}"/>
              </a:ext>
            </a:extLst>
          </p:cNvPr>
          <p:cNvSpPr>
            <a:spLocks noGrp="1"/>
          </p:cNvSpPr>
          <p:nvPr/>
        </p:nvSpPr>
        <p:spPr>
          <a:xfrm>
            <a:off x="609600" y="2209800"/>
            <a:ext cx="10668000" cy="3000375"/>
          </a:xfrm>
          <a:prstGeom prst="rect">
            <a:avLst/>
          </a:prstGeom>
          <a:noFill/>
          <a:ln w="0">
            <a:noFill/>
            <a:prstDash val="solid"/>
          </a:ln>
        </p:spPr>
        <p:txBody>
          <a:bodyPr wrap="square" lIns="0" tIns="0" rIns="0" bIns="0">
            <a:noAutofit/>
          </a:bodyPr>
          <a:lstStyle>
            <a:defPPr>
              <a:defRPr sz="2400" b="0">
                <a:solidFill>
                  <a:srgbClr val="15006D"/>
                </a:solidFill>
                <a:latin typeface="Nunito"/>
                <a:ea typeface="Nunito"/>
                <a:cs typeface="Nunito"/>
              </a:defRPr>
            </a:defPPr>
            <a:lvl1pPr>
              <a:defRPr sz="2400" b="0">
                <a:solidFill>
                  <a:srgbClr val="15006D"/>
                </a:solidFill>
                <a:latin typeface="Nunito"/>
                <a:ea typeface="Nunito"/>
                <a:cs typeface="Nunito"/>
              </a:defRPr>
            </a:lvl1pPr>
            <a:lvl2pPr>
              <a:defRPr sz="2400" b="0">
                <a:solidFill>
                  <a:srgbClr val="15006D"/>
                </a:solidFill>
                <a:latin typeface="Nunito"/>
                <a:ea typeface="Nunito"/>
                <a:cs typeface="Nunito"/>
              </a:defRPr>
            </a:lvl2pPr>
            <a:lvl3pPr>
              <a:defRPr sz="2400" b="0">
                <a:solidFill>
                  <a:srgbClr val="15006D"/>
                </a:solidFill>
                <a:latin typeface="Nunito"/>
                <a:ea typeface="Nunito"/>
                <a:cs typeface="Nunito"/>
              </a:defRPr>
            </a:lvl3pPr>
            <a:lvl4pPr>
              <a:defRPr sz="2400" b="0">
                <a:solidFill>
                  <a:srgbClr val="15006D"/>
                </a:solidFill>
                <a:latin typeface="Nunito"/>
                <a:ea typeface="Nunito"/>
                <a:cs typeface="Nunito"/>
              </a:defRPr>
            </a:lvl4pPr>
            <a:lvl5pPr>
              <a:defRPr sz="2400" b="0">
                <a:solidFill>
                  <a:srgbClr val="15006D"/>
                </a:solidFill>
                <a:latin typeface="Nunito"/>
                <a:ea typeface="Nunito"/>
                <a:cs typeface="Nunito"/>
              </a:defRPr>
            </a:lvl5pPr>
            <a:lvl6pPr>
              <a:defRPr sz="2400" b="0">
                <a:solidFill>
                  <a:srgbClr val="15006D"/>
                </a:solidFill>
                <a:latin typeface="Nunito"/>
                <a:ea typeface="Nunito"/>
                <a:cs typeface="Nunito"/>
              </a:defRPr>
            </a:lvl6pPr>
            <a:lvl7pPr>
              <a:defRPr sz="2400" b="0">
                <a:solidFill>
                  <a:srgbClr val="15006D"/>
                </a:solidFill>
                <a:latin typeface="Nunito"/>
                <a:ea typeface="Nunito"/>
                <a:cs typeface="Nunito"/>
              </a:defRPr>
            </a:lvl7pPr>
            <a:lvl8pPr>
              <a:defRPr sz="2400" b="0">
                <a:solidFill>
                  <a:srgbClr val="15006D"/>
                </a:solidFill>
                <a:latin typeface="Nunito"/>
                <a:ea typeface="Nunito"/>
                <a:cs typeface="Nunito"/>
              </a:defRPr>
            </a:lvl8pPr>
            <a:lvl9pPr>
              <a:defRPr sz="2400" b="0">
                <a:solidFill>
                  <a:srgbClr val="15006D"/>
                </a:solidFill>
                <a:latin typeface="Nunito"/>
                <a:ea typeface="Nunito"/>
                <a:cs typeface="Nunito"/>
              </a:defRPr>
            </a:lvl9pPr>
          </a:lstStyle>
          <a:p>
            <a:pPr>
              <a:defRPr sz="2400" b="0">
                <a:solidFill>
                  <a:srgbClr val="15006D"/>
                </a:solidFill>
                <a:latin typeface="Nunito"/>
                <a:ea typeface="Nunito"/>
                <a:cs typeface="Nunito"/>
              </a:defRPr>
            </a:pPr>
            <a:r>
              <a:rPr sz="2400" b="0">
                <a:solidFill>
                  <a:srgbClr val="15006D"/>
                </a:solidFill>
                <a:latin typeface="Nunito"/>
                <a:ea typeface="Nunito"/>
                <a:cs typeface="Nunito"/>
              </a:rPr>
              <a:t>“Sam often misses steps after verbal instructions.</a:t>
            </a:r>
          </a:p>
          <a:p>
            <a:pPr>
              <a:defRPr sz="2400" b="0">
                <a:solidFill>
                  <a:srgbClr val="15006D"/>
                </a:solidFill>
                <a:latin typeface="Nunito"/>
                <a:ea typeface="Nunito"/>
                <a:cs typeface="Nunito"/>
              </a:defRPr>
            </a:pPr>
            <a:r>
              <a:rPr sz="2400" b="0">
                <a:solidFill>
                  <a:srgbClr val="15006D"/>
                </a:solidFill>
                <a:latin typeface="Nunito"/>
                <a:ea typeface="Nunito"/>
                <a:cs typeface="Nunito"/>
              </a:rPr>
              <a:t>At home, a short written list helps.</a:t>
            </a:r>
          </a:p>
          <a:p>
            <a:endParaRPr sz="2400" b="0">
              <a:solidFill>
                <a:srgbClr val="15006D"/>
              </a:solidFill>
              <a:latin typeface="Nunito"/>
              <a:ea typeface="Nunito"/>
              <a:cs typeface="Nunito"/>
            </a:endParaRPr>
          </a:p>
          <a:p>
            <a:pPr>
              <a:defRPr sz="2400" b="0">
                <a:solidFill>
                  <a:srgbClr val="15006D"/>
                </a:solidFill>
                <a:latin typeface="Nunito"/>
                <a:ea typeface="Nunito"/>
                <a:cs typeface="Nunito"/>
              </a:defRPr>
            </a:pPr>
            <a:r>
              <a:rPr sz="2400" b="0">
                <a:solidFill>
                  <a:srgbClr val="15006D"/>
                </a:solidFill>
                <a:latin typeface="Nunito"/>
                <a:ea typeface="Nunito"/>
                <a:cs typeface="Nunito"/>
              </a:rPr>
              <a:t>Could we try written steps and check that Sam</a:t>
            </a:r>
          </a:p>
          <a:p>
            <a:pPr>
              <a:defRPr sz="2400" b="0">
                <a:solidFill>
                  <a:srgbClr val="15006D"/>
                </a:solidFill>
                <a:latin typeface="Nunito"/>
                <a:ea typeface="Nunito"/>
                <a:cs typeface="Nunito"/>
              </a:defRPr>
            </a:pPr>
            <a:r>
              <a:rPr sz="2400" b="0">
                <a:solidFill>
                  <a:srgbClr val="15006D"/>
                </a:solidFill>
                <a:latin typeface="Nunito"/>
                <a:ea typeface="Nunito"/>
                <a:cs typeface="Nunito"/>
              </a:rPr>
              <a:t>knows how to begin?</a:t>
            </a:r>
          </a:p>
          <a:p>
            <a:endParaRPr sz="2400" b="0">
              <a:solidFill>
                <a:srgbClr val="15006D"/>
              </a:solidFill>
              <a:latin typeface="Nunito"/>
              <a:ea typeface="Nunito"/>
              <a:cs typeface="Nunito"/>
            </a:endParaRPr>
          </a:p>
          <a:p>
            <a:pPr>
              <a:defRPr sz="2400" b="0">
                <a:solidFill>
                  <a:srgbClr val="15006D"/>
                </a:solidFill>
                <a:latin typeface="Nunito"/>
                <a:ea typeface="Nunito"/>
                <a:cs typeface="Nunito"/>
              </a:defRPr>
            </a:pPr>
            <a:r>
              <a:rPr sz="2400" b="0">
                <a:solidFill>
                  <a:srgbClr val="15006D"/>
                </a:solidFill>
                <a:latin typeface="Nunito"/>
                <a:ea typeface="Nunito"/>
                <a:cs typeface="Nunito"/>
              </a:rPr>
              <a:t>Can we review how it is going in two weeks?”</a:t>
            </a:r>
          </a:p>
        </p:txBody>
      </p:sp>
      <p:sp>
        <p:nvSpPr>
          <p:cNvPr id="6" name="Bring one observation, one useful support and">
            <a:extLst>
              <a:ext uri="{FF2B5EF4-FFF2-40B4-BE49-F238E27FC236}">
                <a16:creationId xmlns:a16="http://schemas.microsoft.com/office/drawing/2014/main" id="{0D9D3285-0F8D-420E-B7D0-941D713A6CD1}"/>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Bring one observation, one useful support and a date to review.</a:t>
            </a:r>
          </a:p>
        </p:txBody>
      </p:sp>
    </p:spTree>
    <p:extLst>
      <p:ext uri="{BB962C8B-B14F-4D97-AF65-F5344CB8AC3E}">
        <p14:creationId xmlns:p14="http://schemas.microsoft.com/office/powerpoint/2010/main" val="2021379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63E80EA-C46B-4DB8-B879-04B5F2F7D6B9}"/>
              </a:ext>
            </a:extLst>
          </p:cNvPr>
          <p:cNvPicPr>
            <a:picLocks noChangeAspect="1"/>
          </p:cNvPicPr>
          <p:nvPr/>
        </p:nvPicPr>
        <p:blipFill>
          <a:blip r:embed="rId3"/>
          <a:stretch/>
        </p:blipFill>
        <p:spPr>
          <a:xfrm>
            <a:off x="9713500" y="304800"/>
            <a:ext cx="1861374" cy="476250"/>
          </a:xfrm>
          <a:prstGeom prst="rect">
            <a:avLst/>
          </a:prstGeom>
        </p:spPr>
      </p:pic>
      <p:sp>
        <p:nvSpPr>
          <p:cNvPr id="2" name="Helping without carrying every step">
            <a:extLst>
              <a:ext uri="{FF2B5EF4-FFF2-40B4-BE49-F238E27FC236}">
                <a16:creationId xmlns:a16="http://schemas.microsoft.com/office/drawing/2014/main" id="{0EBB55F0-C72B-4B6E-875E-645D72AB15CB}"/>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Helping without carrying every step</a:t>
            </a:r>
          </a:p>
        </p:txBody>
      </p:sp>
      <p:sp>
        <p:nvSpPr>
          <p:cNvPr id="3" name="cim-brainhub.com">
            <a:extLst>
              <a:ext uri="{FF2B5EF4-FFF2-40B4-BE49-F238E27FC236}">
                <a16:creationId xmlns:a16="http://schemas.microsoft.com/office/drawing/2014/main" id="{0F99D31B-CF5B-4BD3-B6C9-2FAC2535546B}"/>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21">
            <a:extLst>
              <a:ext uri="{FF2B5EF4-FFF2-40B4-BE49-F238E27FC236}">
                <a16:creationId xmlns:a16="http://schemas.microsoft.com/office/drawing/2014/main" id="{A409836A-86BF-4B46-97C0-888B995938B2}"/>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21</a:t>
            </a:r>
          </a:p>
        </p:txBody>
      </p:sp>
      <p:sp>
        <p:nvSpPr>
          <p:cNvPr id="5" name="Start together">
            <a:extLst>
              <a:ext uri="{FF2B5EF4-FFF2-40B4-BE49-F238E27FC236}">
                <a16:creationId xmlns:a16="http://schemas.microsoft.com/office/drawing/2014/main" id="{845BA471-C9D6-43CC-934A-582143818482}"/>
              </a:ext>
            </a:extLst>
          </p:cNvPr>
          <p:cNvSpPr>
            <a:spLocks noGrp="1"/>
          </p:cNvSpPr>
          <p:nvPr/>
        </p:nvSpPr>
        <p:spPr>
          <a:xfrm>
            <a:off x="609600" y="2333625"/>
            <a:ext cx="476250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Start together</a:t>
            </a:r>
          </a:p>
        </p:txBody>
      </p:sp>
      <p:sp>
        <p:nvSpPr>
          <p:cNvPr id="6" name="Make the checklist together.&#10;&#10;Use it alongsid">
            <a:extLst>
              <a:ext uri="{FF2B5EF4-FFF2-40B4-BE49-F238E27FC236}">
                <a16:creationId xmlns:a16="http://schemas.microsoft.com/office/drawing/2014/main" id="{6188BC17-50F6-40AE-A68C-AA37D5223543}"/>
              </a:ext>
            </a:extLst>
          </p:cNvPr>
          <p:cNvSpPr>
            <a:spLocks noGrp="1"/>
          </p:cNvSpPr>
          <p:nvPr/>
        </p:nvSpPr>
        <p:spPr>
          <a:xfrm>
            <a:off x="609600" y="2971800"/>
            <a:ext cx="476250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Make the checklist together.</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Use it alongside them.</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Ask: “What comes next?”</a:t>
            </a:r>
          </a:p>
        </p:txBody>
      </p:sp>
      <p:sp>
        <p:nvSpPr>
          <p:cNvPr id="7" name="Hand over gradually">
            <a:extLst>
              <a:ext uri="{FF2B5EF4-FFF2-40B4-BE49-F238E27FC236}">
                <a16:creationId xmlns:a16="http://schemas.microsoft.com/office/drawing/2014/main" id="{4984A4DC-6C3C-488D-8331-C31C41DC5274}"/>
              </a:ext>
            </a:extLst>
          </p:cNvPr>
          <p:cNvSpPr>
            <a:spLocks noGrp="1"/>
          </p:cNvSpPr>
          <p:nvPr/>
        </p:nvSpPr>
        <p:spPr>
          <a:xfrm>
            <a:off x="6334125" y="2333625"/>
            <a:ext cx="5048250" cy="43815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Hand over gradually</a:t>
            </a:r>
          </a:p>
        </p:txBody>
      </p:sp>
      <p:sp>
        <p:nvSpPr>
          <p:cNvPr id="8" name="Let them check the next step.&#10;&#10;Stay available">
            <a:extLst>
              <a:ext uri="{FF2B5EF4-FFF2-40B4-BE49-F238E27FC236}">
                <a16:creationId xmlns:a16="http://schemas.microsoft.com/office/drawing/2014/main" id="{489070F8-70BA-4456-A2F7-4FECA7B2FB71}"/>
              </a:ext>
            </a:extLst>
          </p:cNvPr>
          <p:cNvSpPr>
            <a:spLocks noGrp="1"/>
          </p:cNvSpPr>
          <p:nvPr/>
        </p:nvSpPr>
        <p:spPr>
          <a:xfrm>
            <a:off x="6334125" y="2971800"/>
            <a:ext cx="5048250" cy="2000250"/>
          </a:xfrm>
          <a:prstGeom prst="rect">
            <a:avLst/>
          </a:prstGeom>
          <a:noFill/>
          <a:ln w="0">
            <a:noFill/>
            <a:prstDash val="solid"/>
          </a:ln>
        </p:spPr>
        <p:txBody>
          <a:bodyPr wrap="square" lIns="0" tIns="0" rIns="0" bIns="0">
            <a:noAutofit/>
          </a:bodyPr>
          <a:lstStyle>
            <a:defPPr>
              <a:defRPr sz="2325" b="0">
                <a:solidFill>
                  <a:srgbClr val="15006D"/>
                </a:solidFill>
                <a:latin typeface="Nunito"/>
                <a:ea typeface="Nunito"/>
                <a:cs typeface="Nunito"/>
              </a:defRPr>
            </a:defPPr>
            <a:lvl1pPr>
              <a:defRPr sz="2325" b="0">
                <a:solidFill>
                  <a:srgbClr val="15006D"/>
                </a:solidFill>
                <a:latin typeface="Nunito"/>
                <a:ea typeface="Nunito"/>
                <a:cs typeface="Nunito"/>
              </a:defRPr>
            </a:lvl1pPr>
            <a:lvl2pPr>
              <a:defRPr sz="2325" b="0">
                <a:solidFill>
                  <a:srgbClr val="15006D"/>
                </a:solidFill>
                <a:latin typeface="Nunito"/>
                <a:ea typeface="Nunito"/>
                <a:cs typeface="Nunito"/>
              </a:defRPr>
            </a:lvl2pPr>
            <a:lvl3pPr>
              <a:defRPr sz="2325" b="0">
                <a:solidFill>
                  <a:srgbClr val="15006D"/>
                </a:solidFill>
                <a:latin typeface="Nunito"/>
                <a:ea typeface="Nunito"/>
                <a:cs typeface="Nunito"/>
              </a:defRPr>
            </a:lvl3pPr>
            <a:lvl4pPr>
              <a:defRPr sz="2325" b="0">
                <a:solidFill>
                  <a:srgbClr val="15006D"/>
                </a:solidFill>
                <a:latin typeface="Nunito"/>
                <a:ea typeface="Nunito"/>
                <a:cs typeface="Nunito"/>
              </a:defRPr>
            </a:lvl4pPr>
            <a:lvl5pPr>
              <a:defRPr sz="2325" b="0">
                <a:solidFill>
                  <a:srgbClr val="15006D"/>
                </a:solidFill>
                <a:latin typeface="Nunito"/>
                <a:ea typeface="Nunito"/>
                <a:cs typeface="Nunito"/>
              </a:defRPr>
            </a:lvl5pPr>
            <a:lvl6pPr>
              <a:defRPr sz="2325" b="0">
                <a:solidFill>
                  <a:srgbClr val="15006D"/>
                </a:solidFill>
                <a:latin typeface="Nunito"/>
                <a:ea typeface="Nunito"/>
                <a:cs typeface="Nunito"/>
              </a:defRPr>
            </a:lvl6pPr>
            <a:lvl7pPr>
              <a:defRPr sz="2325" b="0">
                <a:solidFill>
                  <a:srgbClr val="15006D"/>
                </a:solidFill>
                <a:latin typeface="Nunito"/>
                <a:ea typeface="Nunito"/>
                <a:cs typeface="Nunito"/>
              </a:defRPr>
            </a:lvl7pPr>
            <a:lvl8pPr>
              <a:defRPr sz="2325" b="0">
                <a:solidFill>
                  <a:srgbClr val="15006D"/>
                </a:solidFill>
                <a:latin typeface="Nunito"/>
                <a:ea typeface="Nunito"/>
                <a:cs typeface="Nunito"/>
              </a:defRPr>
            </a:lvl8pPr>
            <a:lvl9pPr>
              <a:defRPr sz="2325" b="0">
                <a:solidFill>
                  <a:srgbClr val="15006D"/>
                </a:solidFill>
                <a:latin typeface="Nunito"/>
                <a:ea typeface="Nunito"/>
                <a:cs typeface="Nunito"/>
              </a:defRPr>
            </a:lvl9pPr>
          </a:lstStyle>
          <a:p>
            <a:pPr>
              <a:defRPr sz="2325" b="0">
                <a:solidFill>
                  <a:srgbClr val="15006D"/>
                </a:solidFill>
                <a:latin typeface="Nunito"/>
                <a:ea typeface="Nunito"/>
                <a:cs typeface="Nunito"/>
              </a:defRPr>
            </a:pPr>
            <a:r>
              <a:rPr sz="2325" b="0">
                <a:solidFill>
                  <a:srgbClr val="15006D"/>
                </a:solidFill>
                <a:latin typeface="Nunito"/>
                <a:ea typeface="Nunito"/>
                <a:cs typeface="Nunito"/>
              </a:rPr>
              <a:t>Let them check the next step.</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Stay available for help.</a:t>
            </a:r>
          </a:p>
          <a:p>
            <a:endParaRPr sz="2325" b="0">
              <a:solidFill>
                <a:srgbClr val="15006D"/>
              </a:solidFill>
              <a:latin typeface="Nunito"/>
              <a:ea typeface="Nunito"/>
              <a:cs typeface="Nunito"/>
            </a:endParaRPr>
          </a:p>
          <a:p>
            <a:pPr>
              <a:defRPr sz="2325" b="0">
                <a:solidFill>
                  <a:srgbClr val="15006D"/>
                </a:solidFill>
                <a:latin typeface="Nunito"/>
                <a:ea typeface="Nunito"/>
                <a:cs typeface="Nunito"/>
              </a:defRPr>
            </a:pPr>
            <a:r>
              <a:rPr sz="2325" b="0">
                <a:solidFill>
                  <a:srgbClr val="15006D"/>
                </a:solidFill>
                <a:latin typeface="Nunito"/>
                <a:ea typeface="Nunito"/>
                <a:cs typeface="Nunito"/>
              </a:rPr>
              <a:t>Add support again when needed.</a:t>
            </a:r>
          </a:p>
        </p:txBody>
      </p:sp>
      <p:sp>
        <p:nvSpPr>
          <p:cNvPr id="9" name="Ask: “Which part would you like to do, and wh">
            <a:extLst>
              <a:ext uri="{FF2B5EF4-FFF2-40B4-BE49-F238E27FC236}">
                <a16:creationId xmlns:a16="http://schemas.microsoft.com/office/drawing/2014/main" id="{37DDDFCC-1995-4B51-BA3D-C1D3F8E75E75}"/>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Ask: “Which part would you like to do, and which part shall we do together?”</a:t>
            </a:r>
          </a:p>
        </p:txBody>
      </p:sp>
    </p:spTree>
    <p:extLst>
      <p:ext uri="{BB962C8B-B14F-4D97-AF65-F5344CB8AC3E}">
        <p14:creationId xmlns:p14="http://schemas.microsoft.com/office/powerpoint/2010/main" val="1825262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1EB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32EF5F-EDD5-4909-A416-AFC5AFF0AC53}"/>
              </a:ext>
            </a:extLst>
          </p:cNvPr>
          <p:cNvPicPr>
            <a:picLocks noChangeAspect="1"/>
          </p:cNvPicPr>
          <p:nvPr/>
        </p:nvPicPr>
        <p:blipFill>
          <a:blip r:embed="rId3"/>
          <a:stretch/>
        </p:blipFill>
        <p:spPr>
          <a:xfrm>
            <a:off x="9713500" y="304800"/>
            <a:ext cx="1861374" cy="476250"/>
          </a:xfrm>
          <a:prstGeom prst="rect">
            <a:avLst/>
          </a:prstGeom>
        </p:spPr>
      </p:pic>
      <p:sp>
        <p:nvSpPr>
          <p:cNvPr id="2" name="When you have already snapped">
            <a:extLst>
              <a:ext uri="{FF2B5EF4-FFF2-40B4-BE49-F238E27FC236}">
                <a16:creationId xmlns:a16="http://schemas.microsoft.com/office/drawing/2014/main" id="{84D015B4-A3D8-4C1A-ABC8-EFE48E96A44B}"/>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When you have already snapped</a:t>
            </a:r>
          </a:p>
        </p:txBody>
      </p:sp>
      <p:sp>
        <p:nvSpPr>
          <p:cNvPr id="3" name="cim-brainhub.com">
            <a:extLst>
              <a:ext uri="{FF2B5EF4-FFF2-40B4-BE49-F238E27FC236}">
                <a16:creationId xmlns:a16="http://schemas.microsoft.com/office/drawing/2014/main" id="{AD4FB9EE-961A-47EB-B3CC-9FF7C3ACDA80}"/>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22">
            <a:extLst>
              <a:ext uri="{FF2B5EF4-FFF2-40B4-BE49-F238E27FC236}">
                <a16:creationId xmlns:a16="http://schemas.microsoft.com/office/drawing/2014/main" id="{8128284A-E647-4238-9B47-D68D63E314F2}"/>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22</a:t>
            </a:r>
          </a:p>
        </p:txBody>
      </p:sp>
      <p:sp>
        <p:nvSpPr>
          <p:cNvPr id="5" name="“I called you lazy. That was unfair.&#10;I’m sorr">
            <a:extLst>
              <a:ext uri="{FF2B5EF4-FFF2-40B4-BE49-F238E27FC236}">
                <a16:creationId xmlns:a16="http://schemas.microsoft.com/office/drawing/2014/main" id="{0BFFC4D4-C050-49A1-ADB8-77E28D0F79E6}"/>
              </a:ext>
            </a:extLst>
          </p:cNvPr>
          <p:cNvSpPr>
            <a:spLocks noGrp="1"/>
          </p:cNvSpPr>
          <p:nvPr/>
        </p:nvSpPr>
        <p:spPr>
          <a:xfrm>
            <a:off x="609600" y="2247900"/>
            <a:ext cx="10668000" cy="1257300"/>
          </a:xfrm>
          <a:prstGeom prst="rect">
            <a:avLst/>
          </a:prstGeom>
          <a:noFill/>
          <a:ln w="0">
            <a:noFill/>
            <a:prstDash val="solid"/>
          </a:ln>
        </p:spPr>
        <p:txBody>
          <a:bodyPr wrap="square" lIns="0" tIns="0" rIns="0" bIns="0">
            <a:noAutofit/>
          </a:bodyPr>
          <a:lstStyle>
            <a:defPPr>
              <a:defRPr sz="3300" b="1">
                <a:solidFill>
                  <a:srgbClr val="15006D"/>
                </a:solidFill>
                <a:latin typeface="Quicksand"/>
                <a:ea typeface="Quicksand"/>
                <a:cs typeface="Quicksand"/>
              </a:defRPr>
            </a:defPPr>
            <a:lvl1pPr>
              <a:defRPr sz="3300" b="1">
                <a:solidFill>
                  <a:srgbClr val="15006D"/>
                </a:solidFill>
                <a:latin typeface="Quicksand"/>
                <a:ea typeface="Quicksand"/>
                <a:cs typeface="Quicksand"/>
              </a:defRPr>
            </a:lvl1pPr>
            <a:lvl2pPr>
              <a:defRPr sz="3300" b="1">
                <a:solidFill>
                  <a:srgbClr val="15006D"/>
                </a:solidFill>
                <a:latin typeface="Quicksand"/>
                <a:ea typeface="Quicksand"/>
                <a:cs typeface="Quicksand"/>
              </a:defRPr>
            </a:lvl2pPr>
            <a:lvl3pPr>
              <a:defRPr sz="3300" b="1">
                <a:solidFill>
                  <a:srgbClr val="15006D"/>
                </a:solidFill>
                <a:latin typeface="Quicksand"/>
                <a:ea typeface="Quicksand"/>
                <a:cs typeface="Quicksand"/>
              </a:defRPr>
            </a:lvl3pPr>
            <a:lvl4pPr>
              <a:defRPr sz="3300" b="1">
                <a:solidFill>
                  <a:srgbClr val="15006D"/>
                </a:solidFill>
                <a:latin typeface="Quicksand"/>
                <a:ea typeface="Quicksand"/>
                <a:cs typeface="Quicksand"/>
              </a:defRPr>
            </a:lvl4pPr>
            <a:lvl5pPr>
              <a:defRPr sz="3300" b="1">
                <a:solidFill>
                  <a:srgbClr val="15006D"/>
                </a:solidFill>
                <a:latin typeface="Quicksand"/>
                <a:ea typeface="Quicksand"/>
                <a:cs typeface="Quicksand"/>
              </a:defRPr>
            </a:lvl5pPr>
            <a:lvl6pPr>
              <a:defRPr sz="3300" b="1">
                <a:solidFill>
                  <a:srgbClr val="15006D"/>
                </a:solidFill>
                <a:latin typeface="Quicksand"/>
                <a:ea typeface="Quicksand"/>
                <a:cs typeface="Quicksand"/>
              </a:defRPr>
            </a:lvl6pPr>
            <a:lvl7pPr>
              <a:defRPr sz="3300" b="1">
                <a:solidFill>
                  <a:srgbClr val="15006D"/>
                </a:solidFill>
                <a:latin typeface="Quicksand"/>
                <a:ea typeface="Quicksand"/>
                <a:cs typeface="Quicksand"/>
              </a:defRPr>
            </a:lvl7pPr>
            <a:lvl8pPr>
              <a:defRPr sz="3300" b="1">
                <a:solidFill>
                  <a:srgbClr val="15006D"/>
                </a:solidFill>
                <a:latin typeface="Quicksand"/>
                <a:ea typeface="Quicksand"/>
                <a:cs typeface="Quicksand"/>
              </a:defRPr>
            </a:lvl8pPr>
            <a:lvl9pPr>
              <a:defRPr sz="3300" b="1">
                <a:solidFill>
                  <a:srgbClr val="15006D"/>
                </a:solidFill>
                <a:latin typeface="Quicksand"/>
                <a:ea typeface="Quicksand"/>
                <a:cs typeface="Quicksand"/>
              </a:defRPr>
            </a:lvl9pPr>
          </a:lstStyle>
          <a:p>
            <a:pPr>
              <a:defRPr sz="3300" b="1">
                <a:solidFill>
                  <a:srgbClr val="15006D"/>
                </a:solidFill>
                <a:latin typeface="Quicksand"/>
                <a:ea typeface="Quicksand"/>
                <a:cs typeface="Quicksand"/>
              </a:defRPr>
            </a:pPr>
            <a:r>
              <a:rPr sz="3300" b="1">
                <a:solidFill>
                  <a:srgbClr val="15006D"/>
                </a:solidFill>
                <a:latin typeface="Quicksand"/>
                <a:ea typeface="Quicksand"/>
                <a:cs typeface="Quicksand"/>
              </a:rPr>
              <a:t>“I called you lazy. That was unfair.</a:t>
            </a:r>
          </a:p>
          <a:p>
            <a:pPr>
              <a:defRPr sz="3300" b="1">
                <a:solidFill>
                  <a:srgbClr val="15006D"/>
                </a:solidFill>
                <a:latin typeface="Quicksand"/>
                <a:ea typeface="Quicksand"/>
                <a:cs typeface="Quicksand"/>
              </a:defRPr>
            </a:pPr>
            <a:r>
              <a:rPr sz="3300" b="1">
                <a:solidFill>
                  <a:srgbClr val="15006D"/>
                </a:solidFill>
                <a:latin typeface="Quicksand"/>
                <a:ea typeface="Quicksand"/>
                <a:cs typeface="Quicksand"/>
              </a:rPr>
              <a:t>I’m sorry.”</a:t>
            </a:r>
          </a:p>
        </p:txBody>
      </p:sp>
      <p:sp>
        <p:nvSpPr>
          <p:cNvPr id="6" name="“I was frustrated because we were late.&#10;Let’s">
            <a:extLst>
              <a:ext uri="{FF2B5EF4-FFF2-40B4-BE49-F238E27FC236}">
                <a16:creationId xmlns:a16="http://schemas.microsoft.com/office/drawing/2014/main" id="{C8C7B8A1-FFE5-43D0-A773-539BB7DD363E}"/>
              </a:ext>
            </a:extLst>
          </p:cNvPr>
          <p:cNvSpPr>
            <a:spLocks noGrp="1"/>
          </p:cNvSpPr>
          <p:nvPr/>
        </p:nvSpPr>
        <p:spPr>
          <a:xfrm>
            <a:off x="609600" y="3943350"/>
            <a:ext cx="10668000" cy="1095375"/>
          </a:xfrm>
          <a:prstGeom prst="rect">
            <a:avLst/>
          </a:prstGeom>
          <a:noFill/>
          <a:ln w="0">
            <a:noFill/>
            <a:prstDash val="solid"/>
          </a:ln>
        </p:spPr>
        <p:txBody>
          <a:bodyPr wrap="square" lIns="0" tIns="0" rIns="0" bIns="0">
            <a:noAutofit/>
          </a:bodyPr>
          <a:lstStyle>
            <a:defPPr>
              <a:defRPr sz="2550" b="0">
                <a:solidFill>
                  <a:srgbClr val="15006D"/>
                </a:solidFill>
                <a:latin typeface="Nunito"/>
                <a:ea typeface="Nunito"/>
                <a:cs typeface="Nunito"/>
              </a:defRPr>
            </a:defPPr>
            <a:lvl1pPr>
              <a:defRPr sz="2550" b="0">
                <a:solidFill>
                  <a:srgbClr val="15006D"/>
                </a:solidFill>
                <a:latin typeface="Nunito"/>
                <a:ea typeface="Nunito"/>
                <a:cs typeface="Nunito"/>
              </a:defRPr>
            </a:lvl1pPr>
            <a:lvl2pPr>
              <a:defRPr sz="2550" b="0">
                <a:solidFill>
                  <a:srgbClr val="15006D"/>
                </a:solidFill>
                <a:latin typeface="Nunito"/>
                <a:ea typeface="Nunito"/>
                <a:cs typeface="Nunito"/>
              </a:defRPr>
            </a:lvl2pPr>
            <a:lvl3pPr>
              <a:defRPr sz="2550" b="0">
                <a:solidFill>
                  <a:srgbClr val="15006D"/>
                </a:solidFill>
                <a:latin typeface="Nunito"/>
                <a:ea typeface="Nunito"/>
                <a:cs typeface="Nunito"/>
              </a:defRPr>
            </a:lvl3pPr>
            <a:lvl4pPr>
              <a:defRPr sz="2550" b="0">
                <a:solidFill>
                  <a:srgbClr val="15006D"/>
                </a:solidFill>
                <a:latin typeface="Nunito"/>
                <a:ea typeface="Nunito"/>
                <a:cs typeface="Nunito"/>
              </a:defRPr>
            </a:lvl4pPr>
            <a:lvl5pPr>
              <a:defRPr sz="2550" b="0">
                <a:solidFill>
                  <a:srgbClr val="15006D"/>
                </a:solidFill>
                <a:latin typeface="Nunito"/>
                <a:ea typeface="Nunito"/>
                <a:cs typeface="Nunito"/>
              </a:defRPr>
            </a:lvl5pPr>
            <a:lvl6pPr>
              <a:defRPr sz="2550" b="0">
                <a:solidFill>
                  <a:srgbClr val="15006D"/>
                </a:solidFill>
                <a:latin typeface="Nunito"/>
                <a:ea typeface="Nunito"/>
                <a:cs typeface="Nunito"/>
              </a:defRPr>
            </a:lvl6pPr>
            <a:lvl7pPr>
              <a:defRPr sz="2550" b="0">
                <a:solidFill>
                  <a:srgbClr val="15006D"/>
                </a:solidFill>
                <a:latin typeface="Nunito"/>
                <a:ea typeface="Nunito"/>
                <a:cs typeface="Nunito"/>
              </a:defRPr>
            </a:lvl7pPr>
            <a:lvl8pPr>
              <a:defRPr sz="2550" b="0">
                <a:solidFill>
                  <a:srgbClr val="15006D"/>
                </a:solidFill>
                <a:latin typeface="Nunito"/>
                <a:ea typeface="Nunito"/>
                <a:cs typeface="Nunito"/>
              </a:defRPr>
            </a:lvl8pPr>
            <a:lvl9pPr>
              <a:defRPr sz="2550" b="0">
                <a:solidFill>
                  <a:srgbClr val="15006D"/>
                </a:solidFill>
                <a:latin typeface="Nunito"/>
                <a:ea typeface="Nunito"/>
                <a:cs typeface="Nunito"/>
              </a:defRPr>
            </a:lvl9pPr>
          </a:lstStyle>
          <a:p>
            <a:pPr>
              <a:defRPr sz="2550" b="0">
                <a:solidFill>
                  <a:srgbClr val="15006D"/>
                </a:solidFill>
                <a:latin typeface="Nunito"/>
                <a:ea typeface="Nunito"/>
                <a:cs typeface="Nunito"/>
              </a:defRPr>
            </a:pPr>
            <a:r>
              <a:rPr sz="2550" b="0">
                <a:solidFill>
                  <a:srgbClr val="15006D"/>
                </a:solidFill>
                <a:latin typeface="Nunito"/>
                <a:ea typeface="Nunito"/>
                <a:cs typeface="Nunito"/>
              </a:rPr>
              <a:t>“I was frustrated because we were late.</a:t>
            </a:r>
          </a:p>
          <a:p>
            <a:pPr>
              <a:defRPr sz="2550" b="0">
                <a:solidFill>
                  <a:srgbClr val="15006D"/>
                </a:solidFill>
                <a:latin typeface="Nunito"/>
                <a:ea typeface="Nunito"/>
                <a:cs typeface="Nunito"/>
              </a:defRPr>
            </a:pPr>
            <a:r>
              <a:rPr sz="2550" b="0">
                <a:solidFill>
                  <a:srgbClr val="15006D"/>
                </a:solidFill>
                <a:latin typeface="Nunito"/>
                <a:ea typeface="Nunito"/>
                <a:cs typeface="Nunito"/>
              </a:rPr>
              <a:t>Let’s work out which step got difficult.”</a:t>
            </a:r>
          </a:p>
        </p:txBody>
      </p:sp>
      <p:sp>
        <p:nvSpPr>
          <p:cNvPr id="7" name="A repair can happen after a difficult moment.">
            <a:extLst>
              <a:ext uri="{FF2B5EF4-FFF2-40B4-BE49-F238E27FC236}">
                <a16:creationId xmlns:a16="http://schemas.microsoft.com/office/drawing/2014/main" id="{C30DB4BF-0171-4E53-8836-30267D00FD0C}"/>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A repair can happen after a difficult moment.</a:t>
            </a:r>
          </a:p>
        </p:txBody>
      </p:sp>
    </p:spTree>
    <p:extLst>
      <p:ext uri="{BB962C8B-B14F-4D97-AF65-F5344CB8AC3E}">
        <p14:creationId xmlns:p14="http://schemas.microsoft.com/office/powerpoint/2010/main" val="1531080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A972F8E-4F90-4D99-BB39-8E2214470902}"/>
              </a:ext>
            </a:extLst>
          </p:cNvPr>
          <p:cNvPicPr>
            <a:picLocks noChangeAspect="1"/>
          </p:cNvPicPr>
          <p:nvPr/>
        </p:nvPicPr>
        <p:blipFill>
          <a:blip r:embed="rId3"/>
          <a:stretch/>
        </p:blipFill>
        <p:spPr>
          <a:xfrm>
            <a:off x="9713500" y="304800"/>
            <a:ext cx="1861374" cy="476250"/>
          </a:xfrm>
          <a:prstGeom prst="rect">
            <a:avLst/>
          </a:prstGeom>
        </p:spPr>
      </p:pic>
      <p:sp>
        <p:nvSpPr>
          <p:cNvPr id="2" name="Your one-week experiment">
            <a:extLst>
              <a:ext uri="{FF2B5EF4-FFF2-40B4-BE49-F238E27FC236}">
                <a16:creationId xmlns:a16="http://schemas.microsoft.com/office/drawing/2014/main" id="{A0A7A1CB-879B-4D7B-BE63-11D4F4EE369E}"/>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Your one-week experiment</a:t>
            </a:r>
          </a:p>
        </p:txBody>
      </p:sp>
      <p:sp>
        <p:nvSpPr>
          <p:cNvPr id="3" name="cim-brainhub.com">
            <a:extLst>
              <a:ext uri="{FF2B5EF4-FFF2-40B4-BE49-F238E27FC236}">
                <a16:creationId xmlns:a16="http://schemas.microsoft.com/office/drawing/2014/main" id="{A0A5B893-9CBB-4285-8D45-1F5687F2C05E}"/>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23">
            <a:extLst>
              <a:ext uri="{FF2B5EF4-FFF2-40B4-BE49-F238E27FC236}">
                <a16:creationId xmlns:a16="http://schemas.microsoft.com/office/drawing/2014/main" id="{48256F82-E192-4E16-85ED-A9ED11118325}"/>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23</a:t>
            </a:r>
          </a:p>
        </p:txBody>
      </p:sp>
      <p:sp>
        <p:nvSpPr>
          <p:cNvPr id="5" name="Situation">
            <a:extLst>
              <a:ext uri="{FF2B5EF4-FFF2-40B4-BE49-F238E27FC236}">
                <a16:creationId xmlns:a16="http://schemas.microsoft.com/office/drawing/2014/main" id="{4AD7C75D-412A-45E3-B40B-128335382F1C}"/>
              </a:ext>
            </a:extLst>
          </p:cNvPr>
          <p:cNvSpPr>
            <a:spLocks noGrp="1"/>
          </p:cNvSpPr>
          <p:nvPr/>
        </p:nvSpPr>
        <p:spPr>
          <a:xfrm>
            <a:off x="609600" y="223837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Situation</a:t>
            </a:r>
          </a:p>
        </p:txBody>
      </p:sp>
      <p:sp>
        <p:nvSpPr>
          <p:cNvPr id="6" name="Getting ready for school.">
            <a:extLst>
              <a:ext uri="{FF2B5EF4-FFF2-40B4-BE49-F238E27FC236}">
                <a16:creationId xmlns:a16="http://schemas.microsoft.com/office/drawing/2014/main" id="{F4B61931-1A49-4654-8A13-E56006BEEB9F}"/>
              </a:ext>
            </a:extLst>
          </p:cNvPr>
          <p:cNvSpPr>
            <a:spLocks noGrp="1"/>
          </p:cNvSpPr>
          <p:nvPr/>
        </p:nvSpPr>
        <p:spPr>
          <a:xfrm>
            <a:off x="4048125" y="223837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Getting ready for school.</a:t>
            </a:r>
          </a:p>
        </p:txBody>
      </p:sp>
      <p:sp>
        <p:nvSpPr>
          <p:cNvPr id="7" name="One change">
            <a:extLst>
              <a:ext uri="{FF2B5EF4-FFF2-40B4-BE49-F238E27FC236}">
                <a16:creationId xmlns:a16="http://schemas.microsoft.com/office/drawing/2014/main" id="{35E7E509-211D-4EF0-9B1C-97AF8F2F1FD9}"/>
              </a:ext>
            </a:extLst>
          </p:cNvPr>
          <p:cNvSpPr>
            <a:spLocks noGrp="1"/>
          </p:cNvSpPr>
          <p:nvPr/>
        </p:nvSpPr>
        <p:spPr>
          <a:xfrm>
            <a:off x="609600" y="310515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One change</a:t>
            </a:r>
          </a:p>
        </p:txBody>
      </p:sp>
      <p:sp>
        <p:nvSpPr>
          <p:cNvPr id="8" name="Use the four-step checklist we made together.">
            <a:extLst>
              <a:ext uri="{FF2B5EF4-FFF2-40B4-BE49-F238E27FC236}">
                <a16:creationId xmlns:a16="http://schemas.microsoft.com/office/drawing/2014/main" id="{1CA1B916-28D3-46BC-A766-26BE8E496B90}"/>
              </a:ext>
            </a:extLst>
          </p:cNvPr>
          <p:cNvSpPr>
            <a:spLocks noGrp="1"/>
          </p:cNvSpPr>
          <p:nvPr/>
        </p:nvSpPr>
        <p:spPr>
          <a:xfrm>
            <a:off x="4048125" y="310515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Use the four-step checklist we made together.</a:t>
            </a:r>
          </a:p>
        </p:txBody>
      </p:sp>
      <p:sp>
        <p:nvSpPr>
          <p:cNvPr id="9" name="What we will notice">
            <a:extLst>
              <a:ext uri="{FF2B5EF4-FFF2-40B4-BE49-F238E27FC236}">
                <a16:creationId xmlns:a16="http://schemas.microsoft.com/office/drawing/2014/main" id="{4B3F767F-C2A1-4230-B631-DF444BBA90BE}"/>
              </a:ext>
            </a:extLst>
          </p:cNvPr>
          <p:cNvSpPr>
            <a:spLocks noGrp="1"/>
          </p:cNvSpPr>
          <p:nvPr/>
        </p:nvSpPr>
        <p:spPr>
          <a:xfrm>
            <a:off x="609600" y="397192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What we will notice</a:t>
            </a:r>
          </a:p>
        </p:txBody>
      </p:sp>
      <p:sp>
        <p:nvSpPr>
          <p:cNvPr id="10" name="How much prompting is needed and how stressfu">
            <a:extLst>
              <a:ext uri="{FF2B5EF4-FFF2-40B4-BE49-F238E27FC236}">
                <a16:creationId xmlns:a16="http://schemas.microsoft.com/office/drawing/2014/main" id="{AD073F8C-CE90-4DA9-955E-2E0D5F4C2015}"/>
              </a:ext>
            </a:extLst>
          </p:cNvPr>
          <p:cNvSpPr>
            <a:spLocks noGrp="1"/>
          </p:cNvSpPr>
          <p:nvPr/>
        </p:nvSpPr>
        <p:spPr>
          <a:xfrm>
            <a:off x="4048125" y="397192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How much prompting is needed and how stressful it feels.</a:t>
            </a:r>
          </a:p>
        </p:txBody>
      </p:sp>
      <p:sp>
        <p:nvSpPr>
          <p:cNvPr id="11" name="When we will review">
            <a:extLst>
              <a:ext uri="{FF2B5EF4-FFF2-40B4-BE49-F238E27FC236}">
                <a16:creationId xmlns:a16="http://schemas.microsoft.com/office/drawing/2014/main" id="{7E582F0B-B022-49B1-BA34-6A6BB1EE60C8}"/>
              </a:ext>
            </a:extLst>
          </p:cNvPr>
          <p:cNvSpPr>
            <a:spLocks noGrp="1"/>
          </p:cNvSpPr>
          <p:nvPr/>
        </p:nvSpPr>
        <p:spPr>
          <a:xfrm>
            <a:off x="609600" y="483870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When we will review</a:t>
            </a:r>
          </a:p>
        </p:txBody>
      </p:sp>
      <p:sp>
        <p:nvSpPr>
          <p:cNvPr id="12" name="Sunday: “Which bit helped? What shall we chan">
            <a:extLst>
              <a:ext uri="{FF2B5EF4-FFF2-40B4-BE49-F238E27FC236}">
                <a16:creationId xmlns:a16="http://schemas.microsoft.com/office/drawing/2014/main" id="{9FC9C86F-D732-4CB2-ACCC-0475BBB34A2E}"/>
              </a:ext>
            </a:extLst>
          </p:cNvPr>
          <p:cNvSpPr>
            <a:spLocks noGrp="1"/>
          </p:cNvSpPr>
          <p:nvPr/>
        </p:nvSpPr>
        <p:spPr>
          <a:xfrm>
            <a:off x="4048125" y="483870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Sunday: “Which bit helped? What shall we change?”</a:t>
            </a:r>
          </a:p>
        </p:txBody>
      </p:sp>
      <p:sp>
        <p:nvSpPr>
          <p:cNvPr id="13" name="Try one change at a time so you can see wheth">
            <a:extLst>
              <a:ext uri="{FF2B5EF4-FFF2-40B4-BE49-F238E27FC236}">
                <a16:creationId xmlns:a16="http://schemas.microsoft.com/office/drawing/2014/main" id="{0F6923E9-1F06-4F1D-8BD5-4A0588874535}"/>
              </a:ext>
            </a:extLst>
          </p:cNvPr>
          <p:cNvSpPr>
            <a:spLocks noGrp="1"/>
          </p:cNvSpPr>
          <p:nvPr/>
        </p:nvSpPr>
        <p:spPr>
          <a:xfrm>
            <a:off x="609600" y="5581650"/>
            <a:ext cx="10763250" cy="619125"/>
          </a:xfrm>
          <a:prstGeom prst="rect">
            <a:avLst/>
          </a:prstGeom>
          <a:noFill/>
          <a:ln w="0">
            <a:noFill/>
            <a:prstDash val="solid"/>
          </a:ln>
        </p:spPr>
        <p:txBody>
          <a:bodyPr wrap="square" lIns="0" tIns="0" rIns="0" bIns="0">
            <a:noAutofit/>
          </a:bodyPr>
          <a:lstStyle>
            <a:defPPr>
              <a:defRPr sz="2025" b="1">
                <a:solidFill>
                  <a:srgbClr val="15006D"/>
                </a:solidFill>
                <a:latin typeface="Nunito"/>
                <a:ea typeface="Nunito"/>
                <a:cs typeface="Nunito"/>
              </a:defRPr>
            </a:defPPr>
            <a:lvl1pPr>
              <a:defRPr sz="2025" b="1">
                <a:solidFill>
                  <a:srgbClr val="15006D"/>
                </a:solidFill>
                <a:latin typeface="Nunito"/>
                <a:ea typeface="Nunito"/>
                <a:cs typeface="Nunito"/>
              </a:defRPr>
            </a:lvl1pPr>
            <a:lvl2pPr>
              <a:defRPr sz="2025" b="1">
                <a:solidFill>
                  <a:srgbClr val="15006D"/>
                </a:solidFill>
                <a:latin typeface="Nunito"/>
                <a:ea typeface="Nunito"/>
                <a:cs typeface="Nunito"/>
              </a:defRPr>
            </a:lvl2pPr>
            <a:lvl3pPr>
              <a:defRPr sz="2025" b="1">
                <a:solidFill>
                  <a:srgbClr val="15006D"/>
                </a:solidFill>
                <a:latin typeface="Nunito"/>
                <a:ea typeface="Nunito"/>
                <a:cs typeface="Nunito"/>
              </a:defRPr>
            </a:lvl3pPr>
            <a:lvl4pPr>
              <a:defRPr sz="2025" b="1">
                <a:solidFill>
                  <a:srgbClr val="15006D"/>
                </a:solidFill>
                <a:latin typeface="Nunito"/>
                <a:ea typeface="Nunito"/>
                <a:cs typeface="Nunito"/>
              </a:defRPr>
            </a:lvl4pPr>
            <a:lvl5pPr>
              <a:defRPr sz="2025" b="1">
                <a:solidFill>
                  <a:srgbClr val="15006D"/>
                </a:solidFill>
                <a:latin typeface="Nunito"/>
                <a:ea typeface="Nunito"/>
                <a:cs typeface="Nunito"/>
              </a:defRPr>
            </a:lvl5pPr>
            <a:lvl6pPr>
              <a:defRPr sz="2025" b="1">
                <a:solidFill>
                  <a:srgbClr val="15006D"/>
                </a:solidFill>
                <a:latin typeface="Nunito"/>
                <a:ea typeface="Nunito"/>
                <a:cs typeface="Nunito"/>
              </a:defRPr>
            </a:lvl6pPr>
            <a:lvl7pPr>
              <a:defRPr sz="2025" b="1">
                <a:solidFill>
                  <a:srgbClr val="15006D"/>
                </a:solidFill>
                <a:latin typeface="Nunito"/>
                <a:ea typeface="Nunito"/>
                <a:cs typeface="Nunito"/>
              </a:defRPr>
            </a:lvl7pPr>
            <a:lvl8pPr>
              <a:defRPr sz="2025" b="1">
                <a:solidFill>
                  <a:srgbClr val="15006D"/>
                </a:solidFill>
                <a:latin typeface="Nunito"/>
                <a:ea typeface="Nunito"/>
                <a:cs typeface="Nunito"/>
              </a:defRPr>
            </a:lvl8pPr>
            <a:lvl9pPr>
              <a:defRPr sz="2025" b="1">
                <a:solidFill>
                  <a:srgbClr val="15006D"/>
                </a:solidFill>
                <a:latin typeface="Nunito"/>
                <a:ea typeface="Nunito"/>
                <a:cs typeface="Nunito"/>
              </a:defRPr>
            </a:lvl9pPr>
          </a:lstStyle>
          <a:p>
            <a:pPr>
              <a:defRPr sz="2025" b="1">
                <a:solidFill>
                  <a:srgbClr val="15006D"/>
                </a:solidFill>
                <a:latin typeface="Nunito"/>
                <a:ea typeface="Nunito"/>
                <a:cs typeface="Nunito"/>
              </a:defRPr>
            </a:pPr>
            <a:r>
              <a:rPr sz="2025" b="1">
                <a:solidFill>
                  <a:srgbClr val="15006D"/>
                </a:solidFill>
                <a:latin typeface="Nunito"/>
                <a:ea typeface="Nunito"/>
                <a:cs typeface="Nunito"/>
              </a:rPr>
              <a:t>Try one change at a time so you can see whether it helps.</a:t>
            </a:r>
          </a:p>
        </p:txBody>
      </p:sp>
    </p:spTree>
    <p:extLst>
      <p:ext uri="{BB962C8B-B14F-4D97-AF65-F5344CB8AC3E}">
        <p14:creationId xmlns:p14="http://schemas.microsoft.com/office/powerpoint/2010/main" val="1017186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3BE096F-5E6F-4929-A625-EEF2BA614573}"/>
              </a:ext>
            </a:extLst>
          </p:cNvPr>
          <p:cNvPicPr>
            <a:picLocks noChangeAspect="1"/>
          </p:cNvPicPr>
          <p:nvPr/>
        </p:nvPicPr>
        <p:blipFill>
          <a:blip r:embed="rId3"/>
          <a:stretch/>
        </p:blipFill>
        <p:spPr>
          <a:xfrm>
            <a:off x="9713500" y="304800"/>
            <a:ext cx="1861374" cy="476250"/>
          </a:xfrm>
          <a:prstGeom prst="rect">
            <a:avLst/>
          </a:prstGeom>
        </p:spPr>
      </p:pic>
      <p:sp>
        <p:nvSpPr>
          <p:cNvPr id="2" name="When a home strategy is not enough">
            <a:extLst>
              <a:ext uri="{FF2B5EF4-FFF2-40B4-BE49-F238E27FC236}">
                <a16:creationId xmlns:a16="http://schemas.microsoft.com/office/drawing/2014/main" id="{C3FEFEE8-E67F-4B48-A91E-5A40B5596046}"/>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When a home strategy is not enough</a:t>
            </a:r>
          </a:p>
        </p:txBody>
      </p:sp>
      <p:sp>
        <p:nvSpPr>
          <p:cNvPr id="3" name="cim-brainhub.com">
            <a:extLst>
              <a:ext uri="{FF2B5EF4-FFF2-40B4-BE49-F238E27FC236}">
                <a16:creationId xmlns:a16="http://schemas.microsoft.com/office/drawing/2014/main" id="{468D9472-0E1E-4F74-9119-2EAC8A6FD039}"/>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24">
            <a:extLst>
              <a:ext uri="{FF2B5EF4-FFF2-40B4-BE49-F238E27FC236}">
                <a16:creationId xmlns:a16="http://schemas.microsoft.com/office/drawing/2014/main" id="{048438D5-9E4A-448D-8B4B-0EA37F0BA516}"/>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24</a:t>
            </a:r>
          </a:p>
        </p:txBody>
      </p:sp>
      <p:sp>
        <p:nvSpPr>
          <p:cNvPr id="5" name="Daily life stays difficult">
            <a:extLst>
              <a:ext uri="{FF2B5EF4-FFF2-40B4-BE49-F238E27FC236}">
                <a16:creationId xmlns:a16="http://schemas.microsoft.com/office/drawing/2014/main" id="{F104053C-B94D-4F8A-9AAF-9062E4B7D0AB}"/>
              </a:ext>
            </a:extLst>
          </p:cNvPr>
          <p:cNvSpPr>
            <a:spLocks noGrp="1"/>
          </p:cNvSpPr>
          <p:nvPr/>
        </p:nvSpPr>
        <p:spPr>
          <a:xfrm>
            <a:off x="609600" y="223837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Daily life stays difficult</a:t>
            </a:r>
          </a:p>
        </p:txBody>
      </p:sp>
      <p:sp>
        <p:nvSpPr>
          <p:cNvPr id="6" name="Speak with school or the SENCO about a shared">
            <a:extLst>
              <a:ext uri="{FF2B5EF4-FFF2-40B4-BE49-F238E27FC236}">
                <a16:creationId xmlns:a16="http://schemas.microsoft.com/office/drawing/2014/main" id="{FC52D5D8-9C7A-4444-B92E-A02203B983F0}"/>
              </a:ext>
            </a:extLst>
          </p:cNvPr>
          <p:cNvSpPr>
            <a:spLocks noGrp="1"/>
          </p:cNvSpPr>
          <p:nvPr/>
        </p:nvSpPr>
        <p:spPr>
          <a:xfrm>
            <a:off x="4048125" y="223837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Speak with school or the SENCO about a shared plan.</a:t>
            </a:r>
          </a:p>
        </p:txBody>
      </p:sp>
      <p:sp>
        <p:nvSpPr>
          <p:cNvPr id="7" name="Distress keeps growing">
            <a:extLst>
              <a:ext uri="{FF2B5EF4-FFF2-40B4-BE49-F238E27FC236}">
                <a16:creationId xmlns:a16="http://schemas.microsoft.com/office/drawing/2014/main" id="{EA33CA3B-FA6E-4B8C-B504-D0C92F4E97C3}"/>
              </a:ext>
            </a:extLst>
          </p:cNvPr>
          <p:cNvSpPr>
            <a:spLocks noGrp="1"/>
          </p:cNvSpPr>
          <p:nvPr/>
        </p:nvSpPr>
        <p:spPr>
          <a:xfrm>
            <a:off x="609600" y="310515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Distress keeps growing</a:t>
            </a:r>
          </a:p>
        </p:txBody>
      </p:sp>
      <p:sp>
        <p:nvSpPr>
          <p:cNvPr id="8" name="Talk with your GP or another appropriate prof">
            <a:extLst>
              <a:ext uri="{FF2B5EF4-FFF2-40B4-BE49-F238E27FC236}">
                <a16:creationId xmlns:a16="http://schemas.microsoft.com/office/drawing/2014/main" id="{1CB6DD07-9E91-46A6-A4E0-DDB6634F8A0E}"/>
              </a:ext>
            </a:extLst>
          </p:cNvPr>
          <p:cNvSpPr>
            <a:spLocks noGrp="1"/>
          </p:cNvSpPr>
          <p:nvPr/>
        </p:nvSpPr>
        <p:spPr>
          <a:xfrm>
            <a:off x="4048125" y="310515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Talk with your GP or another appropriate professional.</a:t>
            </a:r>
          </a:p>
        </p:txBody>
      </p:sp>
      <p:sp>
        <p:nvSpPr>
          <p:cNvPr id="9" name="Support works inconsistently">
            <a:extLst>
              <a:ext uri="{FF2B5EF4-FFF2-40B4-BE49-F238E27FC236}">
                <a16:creationId xmlns:a16="http://schemas.microsoft.com/office/drawing/2014/main" id="{47CD37F6-AAB8-409A-B735-62044418DB99}"/>
              </a:ext>
            </a:extLst>
          </p:cNvPr>
          <p:cNvSpPr>
            <a:spLocks noGrp="1"/>
          </p:cNvSpPr>
          <p:nvPr/>
        </p:nvSpPr>
        <p:spPr>
          <a:xfrm>
            <a:off x="609600" y="3971925"/>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Support works inconsistently</a:t>
            </a:r>
          </a:p>
        </p:txBody>
      </p:sp>
      <p:sp>
        <p:nvSpPr>
          <p:cNvPr id="10" name="Check sleep, stress, the task and the environ">
            <a:extLst>
              <a:ext uri="{FF2B5EF4-FFF2-40B4-BE49-F238E27FC236}">
                <a16:creationId xmlns:a16="http://schemas.microsoft.com/office/drawing/2014/main" id="{E3963121-178B-4592-BA08-7C94DB270D1D}"/>
              </a:ext>
            </a:extLst>
          </p:cNvPr>
          <p:cNvSpPr>
            <a:spLocks noGrp="1"/>
          </p:cNvSpPr>
          <p:nvPr/>
        </p:nvSpPr>
        <p:spPr>
          <a:xfrm>
            <a:off x="4048125" y="3971925"/>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Check sleep, stress, the task and the environment.</a:t>
            </a:r>
          </a:p>
        </p:txBody>
      </p:sp>
      <p:sp>
        <p:nvSpPr>
          <p:cNvPr id="11" name="Your own load is too much">
            <a:extLst>
              <a:ext uri="{FF2B5EF4-FFF2-40B4-BE49-F238E27FC236}">
                <a16:creationId xmlns:a16="http://schemas.microsoft.com/office/drawing/2014/main" id="{8348E63B-BDC3-4C47-8497-84A4AD8D0E81}"/>
              </a:ext>
            </a:extLst>
          </p:cNvPr>
          <p:cNvSpPr>
            <a:spLocks noGrp="1"/>
          </p:cNvSpPr>
          <p:nvPr/>
        </p:nvSpPr>
        <p:spPr>
          <a:xfrm>
            <a:off x="609600" y="4838700"/>
            <a:ext cx="3143250" cy="685800"/>
          </a:xfrm>
          <a:prstGeom prst="rect">
            <a:avLst/>
          </a:prstGeom>
          <a:noFill/>
          <a:ln w="0">
            <a:noFill/>
            <a:prstDash val="solid"/>
          </a:ln>
        </p:spPr>
        <p:txBody>
          <a:bodyPr wrap="square" lIns="0" tIns="0" rIns="0" bIns="0">
            <a:noAutofit/>
          </a:bodyPr>
          <a:lstStyle>
            <a:defPPr>
              <a:defRPr sz="2025" b="1">
                <a:solidFill>
                  <a:srgbClr val="8E5AFF"/>
                </a:solidFill>
                <a:latin typeface="Quicksand"/>
                <a:ea typeface="Quicksand"/>
                <a:cs typeface="Quicksand"/>
              </a:defRPr>
            </a:defPPr>
            <a:lvl1pPr>
              <a:defRPr sz="2025" b="1">
                <a:solidFill>
                  <a:srgbClr val="8E5AFF"/>
                </a:solidFill>
                <a:latin typeface="Quicksand"/>
                <a:ea typeface="Quicksand"/>
                <a:cs typeface="Quicksand"/>
              </a:defRPr>
            </a:lvl1pPr>
            <a:lvl2pPr>
              <a:defRPr sz="2025" b="1">
                <a:solidFill>
                  <a:srgbClr val="8E5AFF"/>
                </a:solidFill>
                <a:latin typeface="Quicksand"/>
                <a:ea typeface="Quicksand"/>
                <a:cs typeface="Quicksand"/>
              </a:defRPr>
            </a:lvl2pPr>
            <a:lvl3pPr>
              <a:defRPr sz="2025" b="1">
                <a:solidFill>
                  <a:srgbClr val="8E5AFF"/>
                </a:solidFill>
                <a:latin typeface="Quicksand"/>
                <a:ea typeface="Quicksand"/>
                <a:cs typeface="Quicksand"/>
              </a:defRPr>
            </a:lvl3pPr>
            <a:lvl4pPr>
              <a:defRPr sz="2025" b="1">
                <a:solidFill>
                  <a:srgbClr val="8E5AFF"/>
                </a:solidFill>
                <a:latin typeface="Quicksand"/>
                <a:ea typeface="Quicksand"/>
                <a:cs typeface="Quicksand"/>
              </a:defRPr>
            </a:lvl4pPr>
            <a:lvl5pPr>
              <a:defRPr sz="2025" b="1">
                <a:solidFill>
                  <a:srgbClr val="8E5AFF"/>
                </a:solidFill>
                <a:latin typeface="Quicksand"/>
                <a:ea typeface="Quicksand"/>
                <a:cs typeface="Quicksand"/>
              </a:defRPr>
            </a:lvl5pPr>
            <a:lvl6pPr>
              <a:defRPr sz="2025" b="1">
                <a:solidFill>
                  <a:srgbClr val="8E5AFF"/>
                </a:solidFill>
                <a:latin typeface="Quicksand"/>
                <a:ea typeface="Quicksand"/>
                <a:cs typeface="Quicksand"/>
              </a:defRPr>
            </a:lvl6pPr>
            <a:lvl7pPr>
              <a:defRPr sz="2025" b="1">
                <a:solidFill>
                  <a:srgbClr val="8E5AFF"/>
                </a:solidFill>
                <a:latin typeface="Quicksand"/>
                <a:ea typeface="Quicksand"/>
                <a:cs typeface="Quicksand"/>
              </a:defRPr>
            </a:lvl7pPr>
            <a:lvl8pPr>
              <a:defRPr sz="2025" b="1">
                <a:solidFill>
                  <a:srgbClr val="8E5AFF"/>
                </a:solidFill>
                <a:latin typeface="Quicksand"/>
                <a:ea typeface="Quicksand"/>
                <a:cs typeface="Quicksand"/>
              </a:defRPr>
            </a:lvl8pPr>
            <a:lvl9pPr>
              <a:defRPr sz="2025" b="1">
                <a:solidFill>
                  <a:srgbClr val="8E5AFF"/>
                </a:solidFill>
                <a:latin typeface="Quicksand"/>
                <a:ea typeface="Quicksand"/>
                <a:cs typeface="Quicksand"/>
              </a:defRPr>
            </a:lvl9pPr>
          </a:lstStyle>
          <a:p>
            <a:pPr>
              <a:defRPr sz="2025" b="1">
                <a:solidFill>
                  <a:srgbClr val="8E5AFF"/>
                </a:solidFill>
                <a:latin typeface="Quicksand"/>
                <a:ea typeface="Quicksand"/>
                <a:cs typeface="Quicksand"/>
              </a:defRPr>
            </a:pPr>
            <a:r>
              <a:rPr sz="2025" b="1">
                <a:solidFill>
                  <a:srgbClr val="8E5AFF"/>
                </a:solidFill>
                <a:latin typeface="Quicksand"/>
                <a:ea typeface="Quicksand"/>
                <a:cs typeface="Quicksand"/>
              </a:rPr>
              <a:t>Your own load is too much</a:t>
            </a:r>
          </a:p>
        </p:txBody>
      </p:sp>
      <p:sp>
        <p:nvSpPr>
          <p:cNvPr id="12" name="Ask someone to share a specific part of the r">
            <a:extLst>
              <a:ext uri="{FF2B5EF4-FFF2-40B4-BE49-F238E27FC236}">
                <a16:creationId xmlns:a16="http://schemas.microsoft.com/office/drawing/2014/main" id="{36FF70A3-FDBD-4302-82B8-8EC0430FAD04}"/>
              </a:ext>
            </a:extLst>
          </p:cNvPr>
          <p:cNvSpPr>
            <a:spLocks noGrp="1"/>
          </p:cNvSpPr>
          <p:nvPr/>
        </p:nvSpPr>
        <p:spPr>
          <a:xfrm>
            <a:off x="4048125" y="4838700"/>
            <a:ext cx="7334250" cy="723900"/>
          </a:xfrm>
          <a:prstGeom prst="rect">
            <a:avLst/>
          </a:prstGeom>
          <a:noFill/>
          <a:ln w="0">
            <a:noFill/>
            <a:prstDash val="solid"/>
          </a:ln>
        </p:spPr>
        <p:txBody>
          <a:bodyPr wrap="square" lIns="0" tIns="0" rIns="0" bIns="0">
            <a:noAutofit/>
          </a:bodyPr>
          <a:lstStyle>
            <a:defPPr>
              <a:defRPr sz="2100" b="0">
                <a:solidFill>
                  <a:srgbClr val="15006D"/>
                </a:solidFill>
                <a:latin typeface="Nunito"/>
                <a:ea typeface="Nunito"/>
                <a:cs typeface="Nunito"/>
              </a:defRPr>
            </a:defPPr>
            <a:lvl1pPr>
              <a:defRPr sz="2100" b="0">
                <a:solidFill>
                  <a:srgbClr val="15006D"/>
                </a:solidFill>
                <a:latin typeface="Nunito"/>
                <a:ea typeface="Nunito"/>
                <a:cs typeface="Nunito"/>
              </a:defRPr>
            </a:lvl1pPr>
            <a:lvl2pPr>
              <a:defRPr sz="2100" b="0">
                <a:solidFill>
                  <a:srgbClr val="15006D"/>
                </a:solidFill>
                <a:latin typeface="Nunito"/>
                <a:ea typeface="Nunito"/>
                <a:cs typeface="Nunito"/>
              </a:defRPr>
            </a:lvl2pPr>
            <a:lvl3pPr>
              <a:defRPr sz="2100" b="0">
                <a:solidFill>
                  <a:srgbClr val="15006D"/>
                </a:solidFill>
                <a:latin typeface="Nunito"/>
                <a:ea typeface="Nunito"/>
                <a:cs typeface="Nunito"/>
              </a:defRPr>
            </a:lvl3pPr>
            <a:lvl4pPr>
              <a:defRPr sz="2100" b="0">
                <a:solidFill>
                  <a:srgbClr val="15006D"/>
                </a:solidFill>
                <a:latin typeface="Nunito"/>
                <a:ea typeface="Nunito"/>
                <a:cs typeface="Nunito"/>
              </a:defRPr>
            </a:lvl4pPr>
            <a:lvl5pPr>
              <a:defRPr sz="2100" b="0">
                <a:solidFill>
                  <a:srgbClr val="15006D"/>
                </a:solidFill>
                <a:latin typeface="Nunito"/>
                <a:ea typeface="Nunito"/>
                <a:cs typeface="Nunito"/>
              </a:defRPr>
            </a:lvl5pPr>
            <a:lvl6pPr>
              <a:defRPr sz="2100" b="0">
                <a:solidFill>
                  <a:srgbClr val="15006D"/>
                </a:solidFill>
                <a:latin typeface="Nunito"/>
                <a:ea typeface="Nunito"/>
                <a:cs typeface="Nunito"/>
              </a:defRPr>
            </a:lvl6pPr>
            <a:lvl7pPr>
              <a:defRPr sz="2100" b="0">
                <a:solidFill>
                  <a:srgbClr val="15006D"/>
                </a:solidFill>
                <a:latin typeface="Nunito"/>
                <a:ea typeface="Nunito"/>
                <a:cs typeface="Nunito"/>
              </a:defRPr>
            </a:lvl7pPr>
            <a:lvl8pPr>
              <a:defRPr sz="2100" b="0">
                <a:solidFill>
                  <a:srgbClr val="15006D"/>
                </a:solidFill>
                <a:latin typeface="Nunito"/>
                <a:ea typeface="Nunito"/>
                <a:cs typeface="Nunito"/>
              </a:defRPr>
            </a:lvl8pPr>
            <a:lvl9pPr>
              <a:defRPr sz="2100" b="0">
                <a:solidFill>
                  <a:srgbClr val="15006D"/>
                </a:solidFill>
                <a:latin typeface="Nunito"/>
                <a:ea typeface="Nunito"/>
                <a:cs typeface="Nunito"/>
              </a:defRPr>
            </a:lvl9pPr>
          </a:lstStyle>
          <a:p>
            <a:pPr>
              <a:defRPr sz="2100" b="0">
                <a:solidFill>
                  <a:srgbClr val="15006D"/>
                </a:solidFill>
                <a:latin typeface="Nunito"/>
                <a:ea typeface="Nunito"/>
                <a:cs typeface="Nunito"/>
              </a:defRPr>
            </a:pPr>
            <a:r>
              <a:rPr sz="2100" b="0">
                <a:solidFill>
                  <a:srgbClr val="15006D"/>
                </a:solidFill>
                <a:latin typeface="Nunito"/>
                <a:ea typeface="Nunito"/>
                <a:cs typeface="Nunito"/>
              </a:rPr>
              <a:t>Ask someone to share a specific part of the routine.</a:t>
            </a:r>
          </a:p>
        </p:txBody>
      </p:sp>
    </p:spTree>
    <p:extLst>
      <p:ext uri="{BB962C8B-B14F-4D97-AF65-F5344CB8AC3E}">
        <p14:creationId xmlns:p14="http://schemas.microsoft.com/office/powerpoint/2010/main" val="2102592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1EB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46BE3C4-6637-4C24-8B8E-B282CF816C65}"/>
              </a:ext>
            </a:extLst>
          </p:cNvPr>
          <p:cNvPicPr>
            <a:picLocks noChangeAspect="1"/>
          </p:cNvPicPr>
          <p:nvPr/>
        </p:nvPicPr>
        <p:blipFill>
          <a:blip r:embed="rId3"/>
          <a:stretch/>
        </p:blipFill>
        <p:spPr>
          <a:xfrm>
            <a:off x="9713500" y="304800"/>
            <a:ext cx="1861374" cy="476250"/>
          </a:xfrm>
          <a:prstGeom prst="rect">
            <a:avLst/>
          </a:prstGeom>
        </p:spPr>
      </p:pic>
      <p:sp>
        <p:nvSpPr>
          <p:cNvPr id="2" name="For the next difficult moment">
            <a:extLst>
              <a:ext uri="{FF2B5EF4-FFF2-40B4-BE49-F238E27FC236}">
                <a16:creationId xmlns:a16="http://schemas.microsoft.com/office/drawing/2014/main" id="{E7C53055-64E5-4AC7-B98C-A16DD638AAB7}"/>
              </a:ext>
            </a:extLst>
          </p:cNvPr>
          <p:cNvSpPr>
            <a:spLocks noGrp="1"/>
          </p:cNvSpPr>
          <p:nvPr/>
        </p:nvSpPr>
        <p:spPr>
          <a:xfrm>
            <a:off x="609600" y="1066800"/>
            <a:ext cx="10858500" cy="1066800"/>
          </a:xfrm>
          <a:prstGeom prst="rect">
            <a:avLst/>
          </a:prstGeom>
          <a:noFill/>
          <a:ln w="0">
            <a:noFill/>
            <a:prstDash val="solid"/>
          </a:ln>
        </p:spPr>
        <p:txBody>
          <a:bodyPr wrap="square" lIns="0" tIns="0" rIns="0" bIns="0">
            <a:noAutofit/>
          </a:bodyPr>
          <a:lstStyle>
            <a:defPPr>
              <a:defRPr sz="3225" b="1">
                <a:solidFill>
                  <a:srgbClr val="15006D"/>
                </a:solidFill>
                <a:latin typeface="Quicksand"/>
                <a:ea typeface="Quicksand"/>
                <a:cs typeface="Quicksand"/>
              </a:defRPr>
            </a:defPPr>
            <a:lvl1pPr>
              <a:defRPr sz="3225" b="1">
                <a:solidFill>
                  <a:srgbClr val="15006D"/>
                </a:solidFill>
                <a:latin typeface="Quicksand"/>
                <a:ea typeface="Quicksand"/>
                <a:cs typeface="Quicksand"/>
              </a:defRPr>
            </a:lvl1pPr>
            <a:lvl2pPr>
              <a:defRPr sz="3225" b="1">
                <a:solidFill>
                  <a:srgbClr val="15006D"/>
                </a:solidFill>
                <a:latin typeface="Quicksand"/>
                <a:ea typeface="Quicksand"/>
                <a:cs typeface="Quicksand"/>
              </a:defRPr>
            </a:lvl2pPr>
            <a:lvl3pPr>
              <a:defRPr sz="3225" b="1">
                <a:solidFill>
                  <a:srgbClr val="15006D"/>
                </a:solidFill>
                <a:latin typeface="Quicksand"/>
                <a:ea typeface="Quicksand"/>
                <a:cs typeface="Quicksand"/>
              </a:defRPr>
            </a:lvl3pPr>
            <a:lvl4pPr>
              <a:defRPr sz="3225" b="1">
                <a:solidFill>
                  <a:srgbClr val="15006D"/>
                </a:solidFill>
                <a:latin typeface="Quicksand"/>
                <a:ea typeface="Quicksand"/>
                <a:cs typeface="Quicksand"/>
              </a:defRPr>
            </a:lvl4pPr>
            <a:lvl5pPr>
              <a:defRPr sz="3225" b="1">
                <a:solidFill>
                  <a:srgbClr val="15006D"/>
                </a:solidFill>
                <a:latin typeface="Quicksand"/>
                <a:ea typeface="Quicksand"/>
                <a:cs typeface="Quicksand"/>
              </a:defRPr>
            </a:lvl5pPr>
            <a:lvl6pPr>
              <a:defRPr sz="3225" b="1">
                <a:solidFill>
                  <a:srgbClr val="15006D"/>
                </a:solidFill>
                <a:latin typeface="Quicksand"/>
                <a:ea typeface="Quicksand"/>
                <a:cs typeface="Quicksand"/>
              </a:defRPr>
            </a:lvl6pPr>
            <a:lvl7pPr>
              <a:defRPr sz="3225" b="1">
                <a:solidFill>
                  <a:srgbClr val="15006D"/>
                </a:solidFill>
                <a:latin typeface="Quicksand"/>
                <a:ea typeface="Quicksand"/>
                <a:cs typeface="Quicksand"/>
              </a:defRPr>
            </a:lvl7pPr>
            <a:lvl8pPr>
              <a:defRPr sz="3225" b="1">
                <a:solidFill>
                  <a:srgbClr val="15006D"/>
                </a:solidFill>
                <a:latin typeface="Quicksand"/>
                <a:ea typeface="Quicksand"/>
                <a:cs typeface="Quicksand"/>
              </a:defRPr>
            </a:lvl8pPr>
            <a:lvl9pPr>
              <a:defRPr sz="3225" b="1">
                <a:solidFill>
                  <a:srgbClr val="15006D"/>
                </a:solidFill>
                <a:latin typeface="Quicksand"/>
                <a:ea typeface="Quicksand"/>
                <a:cs typeface="Quicksand"/>
              </a:defRPr>
            </a:lvl9pPr>
          </a:lstStyle>
          <a:p>
            <a:pPr>
              <a:defRPr sz="3225" b="1">
                <a:solidFill>
                  <a:srgbClr val="15006D"/>
                </a:solidFill>
                <a:latin typeface="Quicksand"/>
                <a:ea typeface="Quicksand"/>
                <a:cs typeface="Quicksand"/>
              </a:defRPr>
            </a:pPr>
            <a:r>
              <a:rPr sz="3225" b="1">
                <a:solidFill>
                  <a:srgbClr val="15006D"/>
                </a:solidFill>
                <a:latin typeface="Quicksand"/>
                <a:ea typeface="Quicksand"/>
                <a:cs typeface="Quicksand"/>
              </a:rPr>
              <a:t>For the next difficult moment</a:t>
            </a:r>
          </a:p>
        </p:txBody>
      </p:sp>
      <p:sp>
        <p:nvSpPr>
          <p:cNvPr id="3" name="cim-brainhub.com">
            <a:extLst>
              <a:ext uri="{FF2B5EF4-FFF2-40B4-BE49-F238E27FC236}">
                <a16:creationId xmlns:a16="http://schemas.microsoft.com/office/drawing/2014/main" id="{82E0ABEC-3E7D-44BF-BC71-7DADDAA416B2}"/>
              </a:ext>
            </a:extLst>
          </p:cNvPr>
          <p:cNvSpPr>
            <a:spLocks noGrp="1"/>
          </p:cNvSpPr>
          <p:nvPr/>
        </p:nvSpPr>
        <p:spPr>
          <a:xfrm>
            <a:off x="609600" y="6457950"/>
            <a:ext cx="5715000" cy="209550"/>
          </a:xfrm>
          <a:prstGeom prst="rect">
            <a:avLst/>
          </a:prstGeom>
          <a:noFill/>
          <a:ln w="0">
            <a:noFill/>
            <a:prstDash val="solid"/>
          </a:ln>
        </p:spPr>
        <p:txBody>
          <a:bodyPr wrap="square" lIns="0" tIns="0" rIns="0" bIns="0">
            <a:noAutofit/>
          </a:bodyPr>
          <a:lstStyle>
            <a:defPPr>
              <a:defRPr sz="1125" b="0">
                <a:solidFill>
                  <a:srgbClr val="4A485E"/>
                </a:solidFill>
                <a:latin typeface="Nunito"/>
                <a:ea typeface="Nunito"/>
                <a:cs typeface="Nunito"/>
              </a:defRPr>
            </a:defPPr>
            <a:lvl1pPr>
              <a:defRPr sz="1125" b="0">
                <a:solidFill>
                  <a:srgbClr val="4A485E"/>
                </a:solidFill>
                <a:latin typeface="Nunito"/>
                <a:ea typeface="Nunito"/>
                <a:cs typeface="Nunito"/>
              </a:defRPr>
            </a:lvl1pPr>
            <a:lvl2pPr>
              <a:defRPr sz="1125" b="0">
                <a:solidFill>
                  <a:srgbClr val="4A485E"/>
                </a:solidFill>
                <a:latin typeface="Nunito"/>
                <a:ea typeface="Nunito"/>
                <a:cs typeface="Nunito"/>
              </a:defRPr>
            </a:lvl2pPr>
            <a:lvl3pPr>
              <a:defRPr sz="1125" b="0">
                <a:solidFill>
                  <a:srgbClr val="4A485E"/>
                </a:solidFill>
                <a:latin typeface="Nunito"/>
                <a:ea typeface="Nunito"/>
                <a:cs typeface="Nunito"/>
              </a:defRPr>
            </a:lvl3pPr>
            <a:lvl4pPr>
              <a:defRPr sz="1125" b="0">
                <a:solidFill>
                  <a:srgbClr val="4A485E"/>
                </a:solidFill>
                <a:latin typeface="Nunito"/>
                <a:ea typeface="Nunito"/>
                <a:cs typeface="Nunito"/>
              </a:defRPr>
            </a:lvl4pPr>
            <a:lvl5pPr>
              <a:defRPr sz="1125" b="0">
                <a:solidFill>
                  <a:srgbClr val="4A485E"/>
                </a:solidFill>
                <a:latin typeface="Nunito"/>
                <a:ea typeface="Nunito"/>
                <a:cs typeface="Nunito"/>
              </a:defRPr>
            </a:lvl5pPr>
            <a:lvl6pPr>
              <a:defRPr sz="1125" b="0">
                <a:solidFill>
                  <a:srgbClr val="4A485E"/>
                </a:solidFill>
                <a:latin typeface="Nunito"/>
                <a:ea typeface="Nunito"/>
                <a:cs typeface="Nunito"/>
              </a:defRPr>
            </a:lvl6pPr>
            <a:lvl7pPr>
              <a:defRPr sz="1125" b="0">
                <a:solidFill>
                  <a:srgbClr val="4A485E"/>
                </a:solidFill>
                <a:latin typeface="Nunito"/>
                <a:ea typeface="Nunito"/>
                <a:cs typeface="Nunito"/>
              </a:defRPr>
            </a:lvl7pPr>
            <a:lvl8pPr>
              <a:defRPr sz="1125" b="0">
                <a:solidFill>
                  <a:srgbClr val="4A485E"/>
                </a:solidFill>
                <a:latin typeface="Nunito"/>
                <a:ea typeface="Nunito"/>
                <a:cs typeface="Nunito"/>
              </a:defRPr>
            </a:lvl8pPr>
            <a:lvl9pPr>
              <a:defRPr sz="1125" b="0">
                <a:solidFill>
                  <a:srgbClr val="4A485E"/>
                </a:solidFill>
                <a:latin typeface="Nunito"/>
                <a:ea typeface="Nunito"/>
                <a:cs typeface="Nunito"/>
              </a:defRPr>
            </a:lvl9pPr>
          </a:lstStyle>
          <a:p>
            <a:pPr>
              <a:defRPr sz="1125" b="0">
                <a:solidFill>
                  <a:srgbClr val="4A485E"/>
                </a:solidFill>
                <a:latin typeface="Nunito"/>
                <a:ea typeface="Nunito"/>
                <a:cs typeface="Nunito"/>
              </a:defRPr>
            </a:pPr>
            <a:r>
              <a:rPr sz="1125" b="0">
                <a:solidFill>
                  <a:srgbClr val="4A485E"/>
                </a:solidFill>
                <a:latin typeface="Nunito"/>
                <a:ea typeface="Nunito"/>
                <a:cs typeface="Nunito"/>
              </a:rPr>
              <a:t>cim-brainhub.com</a:t>
            </a:r>
          </a:p>
        </p:txBody>
      </p:sp>
      <p:sp>
        <p:nvSpPr>
          <p:cNvPr id="4" name="25">
            <a:extLst>
              <a:ext uri="{FF2B5EF4-FFF2-40B4-BE49-F238E27FC236}">
                <a16:creationId xmlns:a16="http://schemas.microsoft.com/office/drawing/2014/main" id="{E1A2E91B-DABA-478A-AF72-57D06D19718A}"/>
              </a:ext>
            </a:extLst>
          </p:cNvPr>
          <p:cNvSpPr>
            <a:spLocks noGrp="1"/>
          </p:cNvSpPr>
          <p:nvPr/>
        </p:nvSpPr>
        <p:spPr>
          <a:xfrm>
            <a:off x="11144250" y="6419850"/>
            <a:ext cx="457200" cy="247650"/>
          </a:xfrm>
          <a:prstGeom prst="rect">
            <a:avLst/>
          </a:prstGeom>
          <a:noFill/>
          <a:ln w="0">
            <a:noFill/>
            <a:prstDash val="solid"/>
          </a:ln>
        </p:spPr>
        <p:txBody>
          <a:bodyPr wrap="square" lIns="0" tIns="0" rIns="0" bIns="0">
            <a:noAutofit/>
          </a:bodyPr>
          <a:lstStyle>
            <a:defPPr>
              <a:defRPr sz="1275" b="0">
                <a:solidFill>
                  <a:srgbClr val="4A485E"/>
                </a:solidFill>
                <a:latin typeface="Nunito"/>
                <a:ea typeface="Nunito"/>
                <a:cs typeface="Nunito"/>
              </a:defRPr>
            </a:defPPr>
            <a:lvl1pPr>
              <a:defRPr sz="1275" b="0">
                <a:solidFill>
                  <a:srgbClr val="4A485E"/>
                </a:solidFill>
                <a:latin typeface="Nunito"/>
                <a:ea typeface="Nunito"/>
                <a:cs typeface="Nunito"/>
              </a:defRPr>
            </a:lvl1pPr>
            <a:lvl2pPr>
              <a:defRPr sz="1275" b="0">
                <a:solidFill>
                  <a:srgbClr val="4A485E"/>
                </a:solidFill>
                <a:latin typeface="Nunito"/>
                <a:ea typeface="Nunito"/>
                <a:cs typeface="Nunito"/>
              </a:defRPr>
            </a:lvl2pPr>
            <a:lvl3pPr>
              <a:defRPr sz="1275" b="0">
                <a:solidFill>
                  <a:srgbClr val="4A485E"/>
                </a:solidFill>
                <a:latin typeface="Nunito"/>
                <a:ea typeface="Nunito"/>
                <a:cs typeface="Nunito"/>
              </a:defRPr>
            </a:lvl3pPr>
            <a:lvl4pPr>
              <a:defRPr sz="1275" b="0">
                <a:solidFill>
                  <a:srgbClr val="4A485E"/>
                </a:solidFill>
                <a:latin typeface="Nunito"/>
                <a:ea typeface="Nunito"/>
                <a:cs typeface="Nunito"/>
              </a:defRPr>
            </a:lvl4pPr>
            <a:lvl5pPr>
              <a:defRPr sz="1275" b="0">
                <a:solidFill>
                  <a:srgbClr val="4A485E"/>
                </a:solidFill>
                <a:latin typeface="Nunito"/>
                <a:ea typeface="Nunito"/>
                <a:cs typeface="Nunito"/>
              </a:defRPr>
            </a:lvl5pPr>
            <a:lvl6pPr>
              <a:defRPr sz="1275" b="0">
                <a:solidFill>
                  <a:srgbClr val="4A485E"/>
                </a:solidFill>
                <a:latin typeface="Nunito"/>
                <a:ea typeface="Nunito"/>
                <a:cs typeface="Nunito"/>
              </a:defRPr>
            </a:lvl6pPr>
            <a:lvl7pPr>
              <a:defRPr sz="1275" b="0">
                <a:solidFill>
                  <a:srgbClr val="4A485E"/>
                </a:solidFill>
                <a:latin typeface="Nunito"/>
                <a:ea typeface="Nunito"/>
                <a:cs typeface="Nunito"/>
              </a:defRPr>
            </a:lvl7pPr>
            <a:lvl8pPr>
              <a:defRPr sz="1275" b="0">
                <a:solidFill>
                  <a:srgbClr val="4A485E"/>
                </a:solidFill>
                <a:latin typeface="Nunito"/>
                <a:ea typeface="Nunito"/>
                <a:cs typeface="Nunito"/>
              </a:defRPr>
            </a:lvl8pPr>
            <a:lvl9pPr>
              <a:defRPr sz="1275" b="0">
                <a:solidFill>
                  <a:srgbClr val="4A485E"/>
                </a:solidFill>
                <a:latin typeface="Nunito"/>
                <a:ea typeface="Nunito"/>
                <a:cs typeface="Nunito"/>
              </a:defRPr>
            </a:lvl9pPr>
          </a:lstStyle>
          <a:p>
            <a:pPr>
              <a:defRPr sz="1275" b="0">
                <a:solidFill>
                  <a:srgbClr val="4A485E"/>
                </a:solidFill>
                <a:latin typeface="Nunito"/>
                <a:ea typeface="Nunito"/>
                <a:cs typeface="Nunito"/>
              </a:defRPr>
            </a:pPr>
            <a:r>
              <a:rPr sz="1275" b="0">
                <a:solidFill>
                  <a:srgbClr val="4A485E"/>
                </a:solidFill>
                <a:latin typeface="Nunito"/>
                <a:ea typeface="Nunito"/>
                <a:cs typeface="Nunito"/>
              </a:rPr>
              <a:t>25</a:t>
            </a:r>
          </a:p>
        </p:txBody>
      </p:sp>
      <p:sp>
        <p:nvSpPr>
          <p:cNvPr id="5" name="“Which part is hard?”">
            <a:extLst>
              <a:ext uri="{FF2B5EF4-FFF2-40B4-BE49-F238E27FC236}">
                <a16:creationId xmlns:a16="http://schemas.microsoft.com/office/drawing/2014/main" id="{E714DEF0-FFBE-4EF3-B500-939AAC3FDC45}"/>
              </a:ext>
            </a:extLst>
          </p:cNvPr>
          <p:cNvSpPr>
            <a:spLocks noGrp="1"/>
          </p:cNvSpPr>
          <p:nvPr/>
        </p:nvSpPr>
        <p:spPr>
          <a:xfrm>
            <a:off x="609600" y="2286000"/>
            <a:ext cx="10668000" cy="714375"/>
          </a:xfrm>
          <a:prstGeom prst="rect">
            <a:avLst/>
          </a:prstGeom>
          <a:noFill/>
          <a:ln w="0">
            <a:noFill/>
            <a:prstDash val="solid"/>
          </a:ln>
        </p:spPr>
        <p:txBody>
          <a:bodyPr wrap="square" lIns="0" tIns="0" rIns="0" bIns="0">
            <a:noAutofit/>
          </a:bodyPr>
          <a:lstStyle>
            <a:defPPr>
              <a:defRPr sz="3600" b="1">
                <a:solidFill>
                  <a:srgbClr val="15006D"/>
                </a:solidFill>
                <a:latin typeface="Quicksand"/>
                <a:ea typeface="Quicksand"/>
                <a:cs typeface="Quicksand"/>
              </a:defRPr>
            </a:defPPr>
            <a:lvl1pPr>
              <a:defRPr sz="3600" b="1">
                <a:solidFill>
                  <a:srgbClr val="15006D"/>
                </a:solidFill>
                <a:latin typeface="Quicksand"/>
                <a:ea typeface="Quicksand"/>
                <a:cs typeface="Quicksand"/>
              </a:defRPr>
            </a:lvl1pPr>
            <a:lvl2pPr>
              <a:defRPr sz="3600" b="1">
                <a:solidFill>
                  <a:srgbClr val="15006D"/>
                </a:solidFill>
                <a:latin typeface="Quicksand"/>
                <a:ea typeface="Quicksand"/>
                <a:cs typeface="Quicksand"/>
              </a:defRPr>
            </a:lvl2pPr>
            <a:lvl3pPr>
              <a:defRPr sz="3600" b="1">
                <a:solidFill>
                  <a:srgbClr val="15006D"/>
                </a:solidFill>
                <a:latin typeface="Quicksand"/>
                <a:ea typeface="Quicksand"/>
                <a:cs typeface="Quicksand"/>
              </a:defRPr>
            </a:lvl3pPr>
            <a:lvl4pPr>
              <a:defRPr sz="3600" b="1">
                <a:solidFill>
                  <a:srgbClr val="15006D"/>
                </a:solidFill>
                <a:latin typeface="Quicksand"/>
                <a:ea typeface="Quicksand"/>
                <a:cs typeface="Quicksand"/>
              </a:defRPr>
            </a:lvl4pPr>
            <a:lvl5pPr>
              <a:defRPr sz="3600" b="1">
                <a:solidFill>
                  <a:srgbClr val="15006D"/>
                </a:solidFill>
                <a:latin typeface="Quicksand"/>
                <a:ea typeface="Quicksand"/>
                <a:cs typeface="Quicksand"/>
              </a:defRPr>
            </a:lvl5pPr>
            <a:lvl6pPr>
              <a:defRPr sz="3600" b="1">
                <a:solidFill>
                  <a:srgbClr val="15006D"/>
                </a:solidFill>
                <a:latin typeface="Quicksand"/>
                <a:ea typeface="Quicksand"/>
                <a:cs typeface="Quicksand"/>
              </a:defRPr>
            </a:lvl6pPr>
            <a:lvl7pPr>
              <a:defRPr sz="3600" b="1">
                <a:solidFill>
                  <a:srgbClr val="15006D"/>
                </a:solidFill>
                <a:latin typeface="Quicksand"/>
                <a:ea typeface="Quicksand"/>
                <a:cs typeface="Quicksand"/>
              </a:defRPr>
            </a:lvl7pPr>
            <a:lvl8pPr>
              <a:defRPr sz="3600" b="1">
                <a:solidFill>
                  <a:srgbClr val="15006D"/>
                </a:solidFill>
                <a:latin typeface="Quicksand"/>
                <a:ea typeface="Quicksand"/>
                <a:cs typeface="Quicksand"/>
              </a:defRPr>
            </a:lvl8pPr>
            <a:lvl9pPr>
              <a:defRPr sz="3600" b="1">
                <a:solidFill>
                  <a:srgbClr val="15006D"/>
                </a:solidFill>
                <a:latin typeface="Quicksand"/>
                <a:ea typeface="Quicksand"/>
                <a:cs typeface="Quicksand"/>
              </a:defRPr>
            </a:lvl9pPr>
          </a:lstStyle>
          <a:p>
            <a:pPr>
              <a:defRPr sz="3600" b="1">
                <a:solidFill>
                  <a:srgbClr val="15006D"/>
                </a:solidFill>
                <a:latin typeface="Quicksand"/>
                <a:ea typeface="Quicksand"/>
                <a:cs typeface="Quicksand"/>
              </a:defRPr>
            </a:pPr>
            <a:r>
              <a:rPr sz="3600" b="1">
                <a:solidFill>
                  <a:srgbClr val="15006D"/>
                </a:solidFill>
                <a:latin typeface="Quicksand"/>
                <a:ea typeface="Quicksand"/>
                <a:cs typeface="Quicksand"/>
              </a:rPr>
              <a:t>“Which part is hard?”</a:t>
            </a:r>
          </a:p>
        </p:txBody>
      </p:sp>
      <p:sp>
        <p:nvSpPr>
          <p:cNvPr id="6" name="“What could make that part easier?”">
            <a:extLst>
              <a:ext uri="{FF2B5EF4-FFF2-40B4-BE49-F238E27FC236}">
                <a16:creationId xmlns:a16="http://schemas.microsoft.com/office/drawing/2014/main" id="{3CF4362E-0642-4B55-99AE-3DF16B3AA629}"/>
              </a:ext>
            </a:extLst>
          </p:cNvPr>
          <p:cNvSpPr>
            <a:spLocks noGrp="1"/>
          </p:cNvSpPr>
          <p:nvPr/>
        </p:nvSpPr>
        <p:spPr>
          <a:xfrm>
            <a:off x="609600" y="3476625"/>
            <a:ext cx="10668000" cy="857250"/>
          </a:xfrm>
          <a:prstGeom prst="rect">
            <a:avLst/>
          </a:prstGeom>
          <a:noFill/>
          <a:ln w="0">
            <a:noFill/>
            <a:prstDash val="solid"/>
          </a:ln>
        </p:spPr>
        <p:txBody>
          <a:bodyPr wrap="square" lIns="0" tIns="0" rIns="0" bIns="0">
            <a:noAutofit/>
          </a:bodyPr>
          <a:lstStyle>
            <a:defPPr>
              <a:defRPr sz="3225" b="1">
                <a:solidFill>
                  <a:srgbClr val="8E5AFF"/>
                </a:solidFill>
                <a:latin typeface="Quicksand"/>
                <a:ea typeface="Quicksand"/>
                <a:cs typeface="Quicksand"/>
              </a:defRPr>
            </a:defPPr>
            <a:lvl1pPr>
              <a:defRPr sz="3225" b="1">
                <a:solidFill>
                  <a:srgbClr val="8E5AFF"/>
                </a:solidFill>
                <a:latin typeface="Quicksand"/>
                <a:ea typeface="Quicksand"/>
                <a:cs typeface="Quicksand"/>
              </a:defRPr>
            </a:lvl1pPr>
            <a:lvl2pPr>
              <a:defRPr sz="3225" b="1">
                <a:solidFill>
                  <a:srgbClr val="8E5AFF"/>
                </a:solidFill>
                <a:latin typeface="Quicksand"/>
                <a:ea typeface="Quicksand"/>
                <a:cs typeface="Quicksand"/>
              </a:defRPr>
            </a:lvl2pPr>
            <a:lvl3pPr>
              <a:defRPr sz="3225" b="1">
                <a:solidFill>
                  <a:srgbClr val="8E5AFF"/>
                </a:solidFill>
                <a:latin typeface="Quicksand"/>
                <a:ea typeface="Quicksand"/>
                <a:cs typeface="Quicksand"/>
              </a:defRPr>
            </a:lvl3pPr>
            <a:lvl4pPr>
              <a:defRPr sz="3225" b="1">
                <a:solidFill>
                  <a:srgbClr val="8E5AFF"/>
                </a:solidFill>
                <a:latin typeface="Quicksand"/>
                <a:ea typeface="Quicksand"/>
                <a:cs typeface="Quicksand"/>
              </a:defRPr>
            </a:lvl4pPr>
            <a:lvl5pPr>
              <a:defRPr sz="3225" b="1">
                <a:solidFill>
                  <a:srgbClr val="8E5AFF"/>
                </a:solidFill>
                <a:latin typeface="Quicksand"/>
                <a:ea typeface="Quicksand"/>
                <a:cs typeface="Quicksand"/>
              </a:defRPr>
            </a:lvl5pPr>
            <a:lvl6pPr>
              <a:defRPr sz="3225" b="1">
                <a:solidFill>
                  <a:srgbClr val="8E5AFF"/>
                </a:solidFill>
                <a:latin typeface="Quicksand"/>
                <a:ea typeface="Quicksand"/>
                <a:cs typeface="Quicksand"/>
              </a:defRPr>
            </a:lvl6pPr>
            <a:lvl7pPr>
              <a:defRPr sz="3225" b="1">
                <a:solidFill>
                  <a:srgbClr val="8E5AFF"/>
                </a:solidFill>
                <a:latin typeface="Quicksand"/>
                <a:ea typeface="Quicksand"/>
                <a:cs typeface="Quicksand"/>
              </a:defRPr>
            </a:lvl7pPr>
            <a:lvl8pPr>
              <a:defRPr sz="3225" b="1">
                <a:solidFill>
                  <a:srgbClr val="8E5AFF"/>
                </a:solidFill>
                <a:latin typeface="Quicksand"/>
                <a:ea typeface="Quicksand"/>
                <a:cs typeface="Quicksand"/>
              </a:defRPr>
            </a:lvl8pPr>
            <a:lvl9pPr>
              <a:defRPr sz="3225" b="1">
                <a:solidFill>
                  <a:srgbClr val="8E5AFF"/>
                </a:solidFill>
                <a:latin typeface="Quicksand"/>
                <a:ea typeface="Quicksand"/>
                <a:cs typeface="Quicksand"/>
              </a:defRPr>
            </a:lvl9pPr>
          </a:lstStyle>
          <a:p>
            <a:pPr>
              <a:defRPr sz="3225" b="1">
                <a:solidFill>
                  <a:srgbClr val="8E5AFF"/>
                </a:solidFill>
                <a:latin typeface="Quicksand"/>
                <a:ea typeface="Quicksand"/>
                <a:cs typeface="Quicksand"/>
              </a:defRPr>
            </a:pPr>
            <a:r>
              <a:rPr sz="3225" b="1">
                <a:solidFill>
                  <a:srgbClr val="8E5AFF"/>
                </a:solidFill>
                <a:latin typeface="Quicksand"/>
                <a:ea typeface="Quicksand"/>
                <a:cs typeface="Quicksand"/>
              </a:rPr>
              <a:t>“What could make that part easier?”</a:t>
            </a:r>
          </a:p>
        </p:txBody>
      </p:sp>
      <p:sp>
        <p:nvSpPr>
          <p:cNvPr id="7" name="One clear step. One useful support.&#10;A chance ">
            <a:extLst>
              <a:ext uri="{FF2B5EF4-FFF2-40B4-BE49-F238E27FC236}">
                <a16:creationId xmlns:a16="http://schemas.microsoft.com/office/drawing/2014/main" id="{FCF33A4D-CE9D-4A00-8B18-209554F1CD52}"/>
              </a:ext>
            </a:extLst>
          </p:cNvPr>
          <p:cNvSpPr>
            <a:spLocks noGrp="1"/>
          </p:cNvSpPr>
          <p:nvPr/>
        </p:nvSpPr>
        <p:spPr>
          <a:xfrm>
            <a:off x="609600" y="4838700"/>
            <a:ext cx="10668000" cy="952500"/>
          </a:xfrm>
          <a:prstGeom prst="rect">
            <a:avLst/>
          </a:prstGeom>
          <a:noFill/>
          <a:ln w="0">
            <a:noFill/>
            <a:prstDash val="solid"/>
          </a:ln>
        </p:spPr>
        <p:txBody>
          <a:bodyPr wrap="square" lIns="0" tIns="0" rIns="0" bIns="0">
            <a:noAutofit/>
          </a:bodyPr>
          <a:lstStyle>
            <a:defPPr>
              <a:defRPr sz="2475" b="0">
                <a:solidFill>
                  <a:srgbClr val="15006D"/>
                </a:solidFill>
                <a:latin typeface="Nunito"/>
                <a:ea typeface="Nunito"/>
                <a:cs typeface="Nunito"/>
              </a:defRPr>
            </a:defPPr>
            <a:lvl1pPr>
              <a:defRPr sz="2475" b="0">
                <a:solidFill>
                  <a:srgbClr val="15006D"/>
                </a:solidFill>
                <a:latin typeface="Nunito"/>
                <a:ea typeface="Nunito"/>
                <a:cs typeface="Nunito"/>
              </a:defRPr>
            </a:lvl1pPr>
            <a:lvl2pPr>
              <a:defRPr sz="2475" b="0">
                <a:solidFill>
                  <a:srgbClr val="15006D"/>
                </a:solidFill>
                <a:latin typeface="Nunito"/>
                <a:ea typeface="Nunito"/>
                <a:cs typeface="Nunito"/>
              </a:defRPr>
            </a:lvl2pPr>
            <a:lvl3pPr>
              <a:defRPr sz="2475" b="0">
                <a:solidFill>
                  <a:srgbClr val="15006D"/>
                </a:solidFill>
                <a:latin typeface="Nunito"/>
                <a:ea typeface="Nunito"/>
                <a:cs typeface="Nunito"/>
              </a:defRPr>
            </a:lvl3pPr>
            <a:lvl4pPr>
              <a:defRPr sz="2475" b="0">
                <a:solidFill>
                  <a:srgbClr val="15006D"/>
                </a:solidFill>
                <a:latin typeface="Nunito"/>
                <a:ea typeface="Nunito"/>
                <a:cs typeface="Nunito"/>
              </a:defRPr>
            </a:lvl4pPr>
            <a:lvl5pPr>
              <a:defRPr sz="2475" b="0">
                <a:solidFill>
                  <a:srgbClr val="15006D"/>
                </a:solidFill>
                <a:latin typeface="Nunito"/>
                <a:ea typeface="Nunito"/>
                <a:cs typeface="Nunito"/>
              </a:defRPr>
            </a:lvl5pPr>
            <a:lvl6pPr>
              <a:defRPr sz="2475" b="0">
                <a:solidFill>
                  <a:srgbClr val="15006D"/>
                </a:solidFill>
                <a:latin typeface="Nunito"/>
                <a:ea typeface="Nunito"/>
                <a:cs typeface="Nunito"/>
              </a:defRPr>
            </a:lvl6pPr>
            <a:lvl7pPr>
              <a:defRPr sz="2475" b="0">
                <a:solidFill>
                  <a:srgbClr val="15006D"/>
                </a:solidFill>
                <a:latin typeface="Nunito"/>
                <a:ea typeface="Nunito"/>
                <a:cs typeface="Nunito"/>
              </a:defRPr>
            </a:lvl7pPr>
            <a:lvl8pPr>
              <a:defRPr sz="2475" b="0">
                <a:solidFill>
                  <a:srgbClr val="15006D"/>
                </a:solidFill>
                <a:latin typeface="Nunito"/>
                <a:ea typeface="Nunito"/>
                <a:cs typeface="Nunito"/>
              </a:defRPr>
            </a:lvl8pPr>
            <a:lvl9pPr>
              <a:defRPr sz="2475" b="0">
                <a:solidFill>
                  <a:srgbClr val="15006D"/>
                </a:solidFill>
                <a:latin typeface="Nunito"/>
                <a:ea typeface="Nunito"/>
                <a:cs typeface="Nunito"/>
              </a:defRPr>
            </a:lvl9pPr>
          </a:lstStyle>
          <a:p>
            <a:pPr>
              <a:defRPr sz="2475" b="0">
                <a:solidFill>
                  <a:srgbClr val="15006D"/>
                </a:solidFill>
                <a:latin typeface="Nunito"/>
                <a:ea typeface="Nunito"/>
                <a:cs typeface="Nunito"/>
              </a:defRPr>
            </a:pPr>
            <a:r>
              <a:rPr sz="2475" b="0">
                <a:solidFill>
                  <a:srgbClr val="15006D"/>
                </a:solidFill>
                <a:latin typeface="Nunito"/>
                <a:ea typeface="Nunito"/>
                <a:cs typeface="Nunito"/>
              </a:rPr>
              <a:t>One clear step. One useful support.</a:t>
            </a:r>
          </a:p>
          <a:p>
            <a:pPr>
              <a:defRPr sz="2475" b="0">
                <a:solidFill>
                  <a:srgbClr val="15006D"/>
                </a:solidFill>
                <a:latin typeface="Nunito"/>
                <a:ea typeface="Nunito"/>
                <a:cs typeface="Nunito"/>
              </a:defRPr>
            </a:pPr>
            <a:r>
              <a:rPr sz="2475" b="0">
                <a:solidFill>
                  <a:srgbClr val="15006D"/>
                </a:solidFill>
                <a:latin typeface="Nunito"/>
                <a:ea typeface="Nunito"/>
                <a:cs typeface="Nunito"/>
              </a:rPr>
              <a:t>A chance to try again.</a:t>
            </a:r>
          </a:p>
        </p:txBody>
      </p:sp>
    </p:spTree>
    <p:extLst>
      <p:ext uri="{BB962C8B-B14F-4D97-AF65-F5344CB8AC3E}">
        <p14:creationId xmlns:p14="http://schemas.microsoft.com/office/powerpoint/2010/main" val="73981845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3680</Words>
  <Application>Microsoft Macintosh PowerPoint</Application>
  <DocSecurity>0</DocSecurity>
  <PresentationFormat>Widescreen</PresentationFormat>
  <Paragraphs>363</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Aptos</vt:lpstr>
      <vt:lpstr>Nunito</vt:lpstr>
      <vt:lpstr>Quicksand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Microsoft Office User</cp:lastModifiedBy>
  <cp:revision>1</cp:revision>
  <dcterms:created xsi:type="dcterms:W3CDTF">2026-10-26T02:04:02Z</dcterms:created>
  <dcterms:modified xsi:type="dcterms:W3CDTF">2026-10-26T02:07:44Z</dcterms:modified>
</cp:coreProperties>
</file>